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ppt/notesSlides/notesSlide59.xml" ContentType="application/vnd.openxmlformats-officedocument.presentationml.notesSlide+xml"/>
  <Override PartName="/ppt/notesSlides/notesSlide60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62.xml" ContentType="application/vnd.openxmlformats-officedocument.presentationml.notesSlide+xml"/>
  <Override PartName="/ppt/notesSlides/notesSlide63.xml" ContentType="application/vnd.openxmlformats-officedocument.presentationml.notesSlide+xml"/>
  <Override PartName="/ppt/notesSlides/notesSlide64.xml" ContentType="application/vnd.openxmlformats-officedocument.presentationml.notesSlide+xml"/>
  <Override PartName="/ppt/notesSlides/notesSlide65.xml" ContentType="application/vnd.openxmlformats-officedocument.presentationml.notesSlide+xml"/>
  <Override PartName="/ppt/notesSlides/notesSlide6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8"/>
  </p:notesMasterIdLst>
  <p:sldIdLst>
    <p:sldId id="256" r:id="rId2"/>
    <p:sldId id="260" r:id="rId3"/>
    <p:sldId id="265" r:id="rId4"/>
    <p:sldId id="283" r:id="rId5"/>
    <p:sldId id="259" r:id="rId6"/>
    <p:sldId id="267" r:id="rId7"/>
    <p:sldId id="270" r:id="rId8"/>
    <p:sldId id="271" r:id="rId9"/>
    <p:sldId id="269" r:id="rId10"/>
    <p:sldId id="272" r:id="rId11"/>
    <p:sldId id="266" r:id="rId12"/>
    <p:sldId id="273" r:id="rId13"/>
    <p:sldId id="274" r:id="rId14"/>
    <p:sldId id="276" r:id="rId15"/>
    <p:sldId id="275" r:id="rId16"/>
    <p:sldId id="277" r:id="rId17"/>
    <p:sldId id="278" r:id="rId18"/>
    <p:sldId id="279" r:id="rId19"/>
    <p:sldId id="280" r:id="rId20"/>
    <p:sldId id="295" r:id="rId21"/>
    <p:sldId id="320" r:id="rId22"/>
    <p:sldId id="261" r:id="rId23"/>
    <p:sldId id="312" r:id="rId24"/>
    <p:sldId id="313" r:id="rId25"/>
    <p:sldId id="314" r:id="rId26"/>
    <p:sldId id="315" r:id="rId27"/>
    <p:sldId id="316" r:id="rId28"/>
    <p:sldId id="317" r:id="rId29"/>
    <p:sldId id="318" r:id="rId30"/>
    <p:sldId id="321" r:id="rId31"/>
    <p:sldId id="322" r:id="rId32"/>
    <p:sldId id="323" r:id="rId33"/>
    <p:sldId id="297" r:id="rId34"/>
    <p:sldId id="324" r:id="rId35"/>
    <p:sldId id="325" r:id="rId36"/>
    <p:sldId id="326" r:id="rId37"/>
    <p:sldId id="327" r:id="rId38"/>
    <p:sldId id="296" r:id="rId39"/>
    <p:sldId id="328" r:id="rId40"/>
    <p:sldId id="330" r:id="rId41"/>
    <p:sldId id="264" r:id="rId42"/>
    <p:sldId id="333" r:id="rId43"/>
    <p:sldId id="331" r:id="rId44"/>
    <p:sldId id="332" r:id="rId45"/>
    <p:sldId id="288" r:id="rId46"/>
    <p:sldId id="292" r:id="rId47"/>
    <p:sldId id="286" r:id="rId48"/>
    <p:sldId id="285" r:id="rId49"/>
    <p:sldId id="293" r:id="rId50"/>
    <p:sldId id="294" r:id="rId51"/>
    <p:sldId id="298" r:id="rId52"/>
    <p:sldId id="299" r:id="rId53"/>
    <p:sldId id="301" r:id="rId54"/>
    <p:sldId id="300" r:id="rId55"/>
    <p:sldId id="302" r:id="rId56"/>
    <p:sldId id="304" r:id="rId57"/>
    <p:sldId id="305" r:id="rId58"/>
    <p:sldId id="306" r:id="rId59"/>
    <p:sldId id="290" r:id="rId60"/>
    <p:sldId id="307" r:id="rId61"/>
    <p:sldId id="308" r:id="rId62"/>
    <p:sldId id="309" r:id="rId63"/>
    <p:sldId id="311" r:id="rId64"/>
    <p:sldId id="310" r:id="rId65"/>
    <p:sldId id="289" r:id="rId66"/>
    <p:sldId id="291" r:id="rId6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13" d="100"/>
          <a:sy n="113" d="100"/>
        </p:scale>
        <p:origin x="-390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18C116-0EDC-4823-8C64-1B0A081D64F6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70D72ED-2F9A-435C-8463-B233802E6B09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041220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6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6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6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6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3960430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3667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0235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23642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441617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495423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6914341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6648424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865409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10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4297460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11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5331743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12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58564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13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770682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14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044582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15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41728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16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7505573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17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20624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18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04096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19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526338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20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757130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21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983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22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3950259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23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9271087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24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4556344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25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2389842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26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2191517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27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145015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28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333409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29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3786047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30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5557785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31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8018628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32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14271162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33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9380152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34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578092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35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36580357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36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8515994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37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9538344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38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182558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39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63394934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40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2688844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41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74653526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42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48841396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43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87921602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44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853228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45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42488871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46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2000895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47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6660655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48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88717076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49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23628463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50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89007644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51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5535223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52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78147440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53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35823041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54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4778313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55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3567245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56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507844852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57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0389687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58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1902467"/>
      </p:ext>
    </p:extLst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59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8523909"/>
      </p:ext>
    </p:extLst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60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59197752"/>
      </p:ext>
    </p:extLst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61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1971896"/>
      </p:ext>
    </p:extLst>
  </p:cSld>
  <p:clrMapOvr>
    <a:masterClrMapping/>
  </p:clrMapOvr>
</p:notes>
</file>

<file path=ppt/notesSlides/notesSlide6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62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527956152"/>
      </p:ext>
    </p:extLst>
  </p:cSld>
  <p:clrMapOvr>
    <a:masterClrMapping/>
  </p:clrMapOvr>
</p:notes>
</file>

<file path=ppt/notesSlides/notesSlide6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63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03925788"/>
      </p:ext>
    </p:extLst>
  </p:cSld>
  <p:clrMapOvr>
    <a:masterClrMapping/>
  </p:clrMapOvr>
</p:notes>
</file>

<file path=ppt/notesSlides/notesSlide6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64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81327808"/>
      </p:ext>
    </p:extLst>
  </p:cSld>
  <p:clrMapOvr>
    <a:masterClrMapping/>
  </p:clrMapOvr>
</p:notes>
</file>

<file path=ppt/notesSlides/notesSlide6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65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567367040"/>
      </p:ext>
    </p:extLst>
  </p:cSld>
  <p:clrMapOvr>
    <a:masterClrMapping/>
  </p:clrMapOvr>
</p:notes>
</file>

<file path=ppt/notesSlides/notesSlide6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70D72ED-2F9A-435C-8463-B233802E6B09}" type="slidenum">
              <a:rPr lang="pl-PL" smtClean="0"/>
              <a:t>66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387633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51182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2746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124873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3054061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049533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383497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71266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493485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pl-PL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290142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ytuł i po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044045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ferta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1280803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926348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Karta nazwy cytat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824410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wda lub fał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/>
              <a:t>Edytuj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532427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1183241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90523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pl-PL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/>
              <a:t>Edytuj style wzorca tekstu</a:t>
            </a:r>
          </a:p>
          <a:p>
            <a:pPr lvl="1"/>
            <a:r>
              <a:rPr lang="pl-PL"/>
              <a:t>Drugi poziom</a:t>
            </a:r>
          </a:p>
          <a:p>
            <a:pPr lvl="2"/>
            <a:r>
              <a:rPr lang="pl-PL"/>
              <a:t>Trzeci poziom</a:t>
            </a:r>
          </a:p>
          <a:p>
            <a:pPr lvl="3"/>
            <a:r>
              <a:rPr lang="pl-PL"/>
              <a:t>Czwarty poziom</a:t>
            </a:r>
          </a:p>
          <a:p>
            <a:pPr lvl="4"/>
            <a:r>
              <a:rPr lang="pl-PL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6B906-2C6E-49E0-A324-BCC4788A1E7F}" type="datetimeFigureOut">
              <a:rPr lang="pl-PL" smtClean="0"/>
              <a:t>2025-03-13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63924C9-8933-417C-8E96-B96AE49F382D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79131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mailto:ozetychy@niskaemisja.pl" TargetMode="External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5.xml"/><Relationship Id="rId1" Type="http://schemas.openxmlformats.org/officeDocument/2006/relationships/slideLayout" Target="../slideLayouts/slideLayout3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mailto:ozetychy@niskaemisja.pl" TargetMode="External"/><Relationship Id="rId2" Type="http://schemas.openxmlformats.org/officeDocument/2006/relationships/notesSlide" Target="../notesSlides/notesSlide6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dirty="0"/>
              <a:t>Postaw na OZE – rozwój energetyki rozproszonej opartej o odnawialne źródła energii na terenie Gmin Partnerskich Tychy i Wyry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pPr algn="l"/>
            <a:r>
              <a:rPr lang="pl-PL" sz="1800" dirty="0"/>
              <a:t>Projekt realizowany w ramach Programu Fundusze Europejskie dla Śląskiego 2021-2027, Priorytet FESL.10 Fundusze Europejskie na transformację, Działanie FESL.10.06 Rozwój energetyki rozproszonej opartej o odnawialne źródła energii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112" y="592555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07718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dirty="0"/>
              <a:t>Plan prezentacji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59139"/>
            <a:ext cx="8596668" cy="3880773"/>
          </a:xfrm>
        </p:spPr>
        <p:txBody>
          <a:bodyPr>
            <a:normAutofit lnSpcReduction="10000"/>
          </a:bodyPr>
          <a:lstStyle/>
          <a:p>
            <a:r>
              <a:rPr lang="pl-PL" sz="1800" dirty="0"/>
              <a:t>Część I</a:t>
            </a:r>
          </a:p>
          <a:p>
            <a:pPr lvl="1"/>
            <a:r>
              <a:rPr lang="pl-PL" dirty="0"/>
              <a:t>Podstawowe informacje o projekcie</a:t>
            </a:r>
          </a:p>
          <a:p>
            <a:pPr lvl="1"/>
            <a:r>
              <a:rPr lang="pl-PL" dirty="0"/>
              <a:t>Przeznaczenie grantów</a:t>
            </a:r>
          </a:p>
          <a:p>
            <a:pPr lvl="1"/>
            <a:r>
              <a:rPr lang="pl-PL" dirty="0"/>
              <a:t>Najważniejsze definicje</a:t>
            </a:r>
          </a:p>
          <a:p>
            <a:pPr lvl="1"/>
            <a:r>
              <a:rPr lang="pl-PL" dirty="0"/>
              <a:t>Podstawowe założenia dotyczące harmonogramu projektu</a:t>
            </a:r>
          </a:p>
          <a:p>
            <a:pPr lvl="1"/>
            <a:r>
              <a:rPr lang="pl-PL" dirty="0"/>
              <a:t>Zasady realizacji projektu</a:t>
            </a:r>
          </a:p>
          <a:p>
            <a:pPr lvl="1"/>
            <a:r>
              <a:rPr lang="pl-PL" dirty="0"/>
              <a:t>Zasady prowadzenia naboru</a:t>
            </a:r>
          </a:p>
          <a:p>
            <a:pPr lvl="1"/>
            <a:r>
              <a:rPr lang="pl-PL" dirty="0"/>
              <a:t>Zasady realizacji inwestycji</a:t>
            </a:r>
          </a:p>
          <a:p>
            <a:pPr lvl="1"/>
            <a:r>
              <a:rPr lang="pl-PL" dirty="0"/>
              <a:t>Zasady związane z rozliczeniem grantu</a:t>
            </a:r>
          </a:p>
          <a:p>
            <a:pPr lvl="1"/>
            <a:r>
              <a:rPr lang="pl-PL" dirty="0"/>
              <a:t>Ważne założenia dotyczące projektu</a:t>
            </a:r>
          </a:p>
          <a:p>
            <a:pPr lvl="1"/>
            <a:r>
              <a:rPr lang="pl-PL" dirty="0"/>
              <a:t>Pytania i odpowiedzi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0673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dirty="0"/>
              <a:t>Plan prezentacji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1800" dirty="0"/>
              <a:t>Część II</a:t>
            </a:r>
          </a:p>
          <a:p>
            <a:pPr lvl="1"/>
            <a:r>
              <a:rPr lang="pl-PL" dirty="0"/>
              <a:t>Dokumenty niezbędne do złożenia w ramach naboru deklaracji</a:t>
            </a:r>
          </a:p>
          <a:p>
            <a:pPr lvl="1"/>
            <a:r>
              <a:rPr lang="pl-PL" dirty="0"/>
              <a:t>Sposób i zasady wypełnienia deklaracji udziału w projekcie</a:t>
            </a:r>
          </a:p>
          <a:p>
            <a:pPr lvl="1"/>
            <a:r>
              <a:rPr lang="pl-PL" dirty="0"/>
              <a:t>Sposób i zasady wypełnienia Ankiety instalacji OZE</a:t>
            </a:r>
          </a:p>
          <a:p>
            <a:pPr lvl="1"/>
            <a:r>
              <a:rPr lang="pl-PL" dirty="0"/>
              <a:t>Pytania i odpowiedzi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3931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dirty="0"/>
              <a:t>CZĘŚĆ I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xmlns="" id="{D35C93DD-60A2-49EC-B5EA-9B2CABF64C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815951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dirty="0"/>
              <a:t>Podstawowe założenia projektu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481329"/>
            <a:ext cx="8596668" cy="4560034"/>
          </a:xfrm>
        </p:spPr>
        <p:txBody>
          <a:bodyPr>
            <a:normAutofit fontScale="85000" lnSpcReduction="20000"/>
          </a:bodyPr>
          <a:lstStyle/>
          <a:p>
            <a:r>
              <a:rPr lang="pl-PL" dirty="0"/>
              <a:t>Granty udzielane będą na zakup, dostawę i montaż Instalacji OZE w/na budynkach mieszkalnych lub w innym miejscu na terenie nieruchomości (na gruncie, na/w budynku niemieszkalnym), na której znajduje się budynek mieszkalny, zlokalizowany na terenie Gminy Miasta Tychy i Gminy Wyry. </a:t>
            </a:r>
          </a:p>
          <a:p>
            <a:r>
              <a:rPr lang="pl-PL" sz="1800" dirty="0"/>
              <a:t>Rodzaje inwestycji dofinansowanych w ramach projek</a:t>
            </a:r>
            <a:r>
              <a:rPr lang="pl-PL" dirty="0"/>
              <a:t>tu:</a:t>
            </a:r>
          </a:p>
          <a:p>
            <a:pPr lvl="1"/>
            <a:r>
              <a:rPr lang="pl-PL" b="1" dirty="0"/>
              <a:t>Instalacja fotowoltaiczna </a:t>
            </a:r>
            <a:r>
              <a:rPr lang="pl-PL" dirty="0"/>
              <a:t>z systemem monitorowania produkcji energii elektrycznej</a:t>
            </a:r>
          </a:p>
          <a:p>
            <a:pPr lvl="1"/>
            <a:r>
              <a:rPr lang="pl-PL" b="1" dirty="0"/>
              <a:t>Magazyn energii elektrycznej</a:t>
            </a:r>
            <a:r>
              <a:rPr lang="pl-PL" dirty="0"/>
              <a:t>, jeśli Uczestnik Projektu posiada już instalację fotowoltaiczną</a:t>
            </a:r>
          </a:p>
          <a:p>
            <a:pPr lvl="1"/>
            <a:r>
              <a:rPr lang="pl-PL" b="1" dirty="0"/>
              <a:t>Instalacja fotowoltaiczna </a:t>
            </a:r>
            <a:r>
              <a:rPr lang="pl-PL" dirty="0"/>
              <a:t>z systemem monitorowania produkcji energii elektrycznej </a:t>
            </a:r>
            <a:r>
              <a:rPr lang="pl-PL" b="1" dirty="0"/>
              <a:t>i magazyn energii elektrycznej</a:t>
            </a:r>
          </a:p>
          <a:p>
            <a:pPr lvl="1"/>
            <a:r>
              <a:rPr lang="pl-PL" b="1" dirty="0"/>
              <a:t>Instalacja fotowoltaiczna </a:t>
            </a:r>
            <a:r>
              <a:rPr lang="pl-PL" dirty="0"/>
              <a:t>(z systemem monitorowania produkcji energii elektrycznej albo z systemem zarządzania energią z OZE) </a:t>
            </a:r>
            <a:r>
              <a:rPr lang="pl-PL" b="1" dirty="0"/>
              <a:t>i powietrzna pompa ciepła do c.o. oraz c.w.u. typu powietrze/woda</a:t>
            </a:r>
          </a:p>
          <a:p>
            <a:pPr lvl="1"/>
            <a:r>
              <a:rPr lang="pl-PL" b="1" dirty="0"/>
              <a:t>Instalacja fotowoltaiczna </a:t>
            </a:r>
            <a:r>
              <a:rPr lang="pl-PL" dirty="0"/>
              <a:t>(z systemem monitorowania produkcji energii elektrycznej albo z systemem zarządzania energią z OZE), </a:t>
            </a:r>
            <a:r>
              <a:rPr lang="pl-PL" b="1" dirty="0"/>
              <a:t>powietrzna pompa ciepła do c.o. oraz c.w.u. typu powietrze/woda i magazyn energii elektrycznej</a:t>
            </a:r>
          </a:p>
          <a:p>
            <a:pPr lvl="1"/>
            <a:r>
              <a:rPr lang="pl-PL" b="1" dirty="0"/>
              <a:t>System zarządzania energią </a:t>
            </a:r>
            <a:r>
              <a:rPr lang="pl-PL" dirty="0"/>
              <a:t>z OZE (niezależny od systemu monitorowania produkcji energii elektrycznej) (dotyczy wyłącznie Gminy Tychy)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722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dirty="0"/>
              <a:t>Podstawowe założenia projektu</a:t>
            </a:r>
            <a:br>
              <a:rPr lang="pl-PL" sz="3600" b="1" dirty="0"/>
            </a:br>
            <a:r>
              <a:rPr lang="pl-PL" sz="2800" b="1" dirty="0"/>
              <a:t>Wysokość dofinansowania</a:t>
            </a:r>
            <a:endParaRPr lang="pl-PL" sz="3600" b="1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Symbol zastępczy zawartości 5">
            <a:extLst>
              <a:ext uri="{FF2B5EF4-FFF2-40B4-BE49-F238E27FC236}">
                <a16:creationId xmlns:a16="http://schemas.microsoft.com/office/drawing/2014/main" xmlns="" id="{73998BDA-0EC5-4F3D-906D-6ED46DA153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5311786"/>
              </p:ext>
            </p:extLst>
          </p:nvPr>
        </p:nvGraphicFramePr>
        <p:xfrm>
          <a:off x="677334" y="1930400"/>
          <a:ext cx="8596139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07087">
                  <a:extLst>
                    <a:ext uri="{9D8B030D-6E8A-4147-A177-3AD203B41FA5}">
                      <a16:colId xmlns:a16="http://schemas.microsoft.com/office/drawing/2014/main" xmlns="" val="501715073"/>
                    </a:ext>
                  </a:extLst>
                </a:gridCol>
                <a:gridCol w="4089052">
                  <a:extLst>
                    <a:ext uri="{9D8B030D-6E8A-4147-A177-3AD203B41FA5}">
                      <a16:colId xmlns:a16="http://schemas.microsoft.com/office/drawing/2014/main" xmlns="" val="2879195650"/>
                    </a:ext>
                  </a:extLst>
                </a:gridCol>
              </a:tblGrid>
              <a:tr h="472273"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Rodzaj Instalacji OZE lub zestawu Instalacji OZE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Wysokość dofinansowania do 85% kosztów kwalifikowanych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2758376"/>
                  </a:ext>
                </a:extLst>
              </a:tr>
              <a:tr h="400399"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Instalacja fotowoltaiczna z systemem monitorowania produkcji energii elektrycznej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do 6.000,00 zł /</a:t>
                      </a:r>
                      <a:r>
                        <a:rPr lang="pl-PL" sz="1400" dirty="0" err="1"/>
                        <a:t>kWp</a:t>
                      </a:r>
                      <a:r>
                        <a:rPr lang="pl-PL" sz="1400" dirty="0"/>
                        <a:t>, nie więcej niż 30.000,00 zł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59878031"/>
                  </a:ext>
                </a:extLst>
              </a:tr>
              <a:tr h="400399"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Magazyn energii elektrycznej jako uzupełnienie istniejącej instalacji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do 4.000,00 zł /kWh, nie więcej niż 40.000,00 zł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295933062"/>
                  </a:ext>
                </a:extLst>
              </a:tr>
              <a:tr h="400399"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Instalacja fotowoltaiczna z systemem monitorowania produkcji energii elektrycznej i magazyn energii elektrycznej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Instalacja fotowoltaiczna:</a:t>
                      </a:r>
                    </a:p>
                    <a:p>
                      <a:pPr algn="l"/>
                      <a:r>
                        <a:rPr lang="pl-PL" sz="1400" dirty="0"/>
                        <a:t>do 6.000,00 zł /</a:t>
                      </a:r>
                      <a:r>
                        <a:rPr lang="pl-PL" sz="1400" dirty="0" err="1"/>
                        <a:t>kWp</a:t>
                      </a:r>
                      <a:r>
                        <a:rPr lang="pl-PL" sz="1400" dirty="0"/>
                        <a:t>, nie więcej niż 30.000,00 zł  </a:t>
                      </a:r>
                    </a:p>
                    <a:p>
                      <a:pPr algn="l"/>
                      <a:r>
                        <a:rPr lang="pl-PL" sz="1400" dirty="0"/>
                        <a:t>Magazyn energii: </a:t>
                      </a:r>
                    </a:p>
                    <a:p>
                      <a:pPr algn="l"/>
                      <a:r>
                        <a:rPr lang="pl-PL" sz="1400" dirty="0"/>
                        <a:t>do 4.000,00 zł /kWh, nie więcej niż 40.000,00 zł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6187927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560357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dirty="0"/>
              <a:t>Podstawowe założenia projektu</a:t>
            </a:r>
            <a:br>
              <a:rPr lang="pl-PL" sz="3600" b="1" dirty="0"/>
            </a:br>
            <a:r>
              <a:rPr lang="pl-PL" sz="2800" b="1" dirty="0"/>
              <a:t>Wysokość dofinansowania</a:t>
            </a:r>
            <a:endParaRPr lang="pl-PL" sz="3600" b="1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Symbol zastępczy zawartości 5">
            <a:extLst>
              <a:ext uri="{FF2B5EF4-FFF2-40B4-BE49-F238E27FC236}">
                <a16:creationId xmlns:a16="http://schemas.microsoft.com/office/drawing/2014/main" xmlns="" id="{73998BDA-0EC5-4F3D-906D-6ED46DA153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6214929"/>
              </p:ext>
            </p:extLst>
          </p:nvPr>
        </p:nvGraphicFramePr>
        <p:xfrm>
          <a:off x="677863" y="1930400"/>
          <a:ext cx="8596139" cy="3261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07087">
                  <a:extLst>
                    <a:ext uri="{9D8B030D-6E8A-4147-A177-3AD203B41FA5}">
                      <a16:colId xmlns:a16="http://schemas.microsoft.com/office/drawing/2014/main" xmlns="" val="501715073"/>
                    </a:ext>
                  </a:extLst>
                </a:gridCol>
                <a:gridCol w="4089052">
                  <a:extLst>
                    <a:ext uri="{9D8B030D-6E8A-4147-A177-3AD203B41FA5}">
                      <a16:colId xmlns:a16="http://schemas.microsoft.com/office/drawing/2014/main" xmlns="" val="2879195650"/>
                    </a:ext>
                  </a:extLst>
                </a:gridCol>
              </a:tblGrid>
              <a:tr h="472273"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Rodzaj Instalacji OZE lub zestawu Instalacji OZE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1400" dirty="0" err="1"/>
                        <a:t>Wyskość</a:t>
                      </a:r>
                      <a:r>
                        <a:rPr lang="pl-PL" sz="1400" dirty="0"/>
                        <a:t> dofinansowania do 85% kosztów kwalifikowanych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2758376"/>
                  </a:ext>
                </a:extLst>
              </a:tr>
              <a:tr h="400399">
                <a:tc>
                  <a:txBody>
                    <a:bodyPr/>
                    <a:lstStyle/>
                    <a:p>
                      <a:pPr algn="l"/>
                      <a:r>
                        <a:rPr lang="pl-PL" sz="1400" dirty="0">
                          <a:latin typeface="Verdana (Tekst podstawowy)"/>
                        </a:rPr>
                        <a:t>Instalacja fotowoltaiczna (z systemem monitorowania produkcji energii elektrycznej albo z systemem zarządzania energią                  z OZE) i powietrzna pompa ciepła do c.o. oraz c.w.u. typu powietrze/woda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1400" dirty="0">
                          <a:latin typeface="Verdana (Tekst podstawowy)"/>
                        </a:rPr>
                        <a:t>Instalacja fotowoltaiczna:</a:t>
                      </a:r>
                    </a:p>
                    <a:p>
                      <a:pPr algn="l"/>
                      <a:r>
                        <a:rPr lang="pl-PL" sz="1400" dirty="0">
                          <a:latin typeface="Verdana (Tekst podstawowy)"/>
                        </a:rPr>
                        <a:t>do 6.000,00 zł /</a:t>
                      </a:r>
                      <a:r>
                        <a:rPr lang="pl-PL" sz="1400" dirty="0" err="1">
                          <a:latin typeface="Verdana (Tekst podstawowy)"/>
                        </a:rPr>
                        <a:t>kWp</a:t>
                      </a:r>
                      <a:r>
                        <a:rPr lang="pl-PL" sz="1400" dirty="0">
                          <a:latin typeface="Verdana (Tekst podstawowy)"/>
                        </a:rPr>
                        <a:t>, nie więcej niż 60.000,00 zł  </a:t>
                      </a:r>
                    </a:p>
                    <a:p>
                      <a:pPr algn="l"/>
                      <a:r>
                        <a:rPr lang="pl-PL" sz="1400" dirty="0">
                          <a:latin typeface="Verdana (Tekst podstawowy)"/>
                        </a:rPr>
                        <a:t>Pompa ciepła: do 50.000,00 zł</a:t>
                      </a:r>
                      <a:endParaRPr lang="pl-PL" sz="1400" b="1" dirty="0">
                        <a:latin typeface="Verdana (Tekst podstawowy)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59878031"/>
                  </a:ext>
                </a:extLst>
              </a:tr>
              <a:tr h="400399"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Instalacja fotowoltaiczna (z systemem monitorowania produkcji energii elektrycznej albo z systemem zarządzania energią                    z OZE), powietrzna pompa ciepła do c.o. oraz c.w.u. typu powietrze/woda i magazyn energii elektrycznej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Instalacja fotowoltaiczna:</a:t>
                      </a:r>
                    </a:p>
                    <a:p>
                      <a:pPr algn="l"/>
                      <a:r>
                        <a:rPr lang="pl-PL" sz="1400" dirty="0"/>
                        <a:t>do 6.000,00 zł /</a:t>
                      </a:r>
                      <a:r>
                        <a:rPr lang="pl-PL" sz="1400" dirty="0" err="1"/>
                        <a:t>kWp</a:t>
                      </a:r>
                      <a:r>
                        <a:rPr lang="pl-PL" sz="1400" dirty="0"/>
                        <a:t>, nie więcej niż 60.000,00 zł  </a:t>
                      </a:r>
                    </a:p>
                    <a:p>
                      <a:pPr algn="l"/>
                      <a:r>
                        <a:rPr lang="pl-PL" sz="1400" dirty="0"/>
                        <a:t>Pompa ciepła: do 50.000,00 zł</a:t>
                      </a:r>
                    </a:p>
                    <a:p>
                      <a:pPr algn="l"/>
                      <a:r>
                        <a:rPr lang="pl-PL" sz="1400" dirty="0"/>
                        <a:t>Magazyn energii: </a:t>
                      </a:r>
                    </a:p>
                    <a:p>
                      <a:pPr algn="l"/>
                      <a:r>
                        <a:rPr lang="pl-PL" sz="1400" dirty="0"/>
                        <a:t>do 4.000,00 zł /kWh, nie więcej niż 40.000,00 zł</a:t>
                      </a:r>
                      <a:endParaRPr lang="pl-PL" sz="1400" b="1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2959330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66066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dirty="0"/>
              <a:t>Podstawowe założenia projektu</a:t>
            </a:r>
            <a:br>
              <a:rPr lang="pl-PL" sz="3600" b="1" dirty="0"/>
            </a:br>
            <a:r>
              <a:rPr lang="pl-PL" sz="2800" b="1" dirty="0"/>
              <a:t>Wysokość dofinansowania</a:t>
            </a:r>
            <a:endParaRPr lang="pl-PL" sz="3600" b="1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Symbol zastępczy zawartości 5">
            <a:extLst>
              <a:ext uri="{FF2B5EF4-FFF2-40B4-BE49-F238E27FC236}">
                <a16:creationId xmlns:a16="http://schemas.microsoft.com/office/drawing/2014/main" xmlns="" id="{73998BDA-0EC5-4F3D-906D-6ED46DA153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4379225"/>
              </p:ext>
            </p:extLst>
          </p:nvPr>
        </p:nvGraphicFramePr>
        <p:xfrm>
          <a:off x="677863" y="1930400"/>
          <a:ext cx="8596139" cy="1463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07087">
                  <a:extLst>
                    <a:ext uri="{9D8B030D-6E8A-4147-A177-3AD203B41FA5}">
                      <a16:colId xmlns:a16="http://schemas.microsoft.com/office/drawing/2014/main" xmlns="" val="501715073"/>
                    </a:ext>
                  </a:extLst>
                </a:gridCol>
                <a:gridCol w="4089052">
                  <a:extLst>
                    <a:ext uri="{9D8B030D-6E8A-4147-A177-3AD203B41FA5}">
                      <a16:colId xmlns:a16="http://schemas.microsoft.com/office/drawing/2014/main" xmlns="" val="2879195650"/>
                    </a:ext>
                  </a:extLst>
                </a:gridCol>
              </a:tblGrid>
              <a:tr h="472273"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Rodzaj Instalacji OZE lub zestawu Instalacji OZE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1400" dirty="0" err="1"/>
                        <a:t>Wyskość</a:t>
                      </a:r>
                      <a:r>
                        <a:rPr lang="pl-PL" sz="1400" dirty="0"/>
                        <a:t> dofinansowania do 85% kosztów kwalifikowanych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2758376"/>
                  </a:ext>
                </a:extLst>
              </a:tr>
              <a:tr h="400399"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System zarządzania energią z OZE dla wnioskowanego zestawu: instalacja fotowoltaiczna, powietrzna pompa ciepła do c.o. oraz c.w.u. i magazyn energii elektrycznej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Do 3.000,00 zł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61879271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154413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dirty="0"/>
              <a:t>Podstawowe założenia projektu</a:t>
            </a:r>
            <a:br>
              <a:rPr lang="pl-PL" sz="3600" b="1" dirty="0"/>
            </a:br>
            <a:r>
              <a:rPr lang="pl-PL" sz="2800" b="1" dirty="0"/>
              <a:t>Wysokość dofinansowania</a:t>
            </a:r>
            <a:endParaRPr lang="pl-PL" sz="3600" b="1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46DA8884-692B-4C75-BC5C-581830E9C4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90"/>
            <a:ext cx="8596668" cy="2612378"/>
          </a:xfrm>
        </p:spPr>
        <p:txBody>
          <a:bodyPr>
            <a:normAutofit fontScale="92500"/>
          </a:bodyPr>
          <a:lstStyle/>
          <a:p>
            <a:r>
              <a:rPr lang="pl-PL" sz="3200" b="1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Wysokość grantu dla Grantobiorcy nie może przekroczyć 85% kosztów kwalifikowanych. Pozostałą część kosztów kwalifikowanych i  całość kosztów niekwalifikowanych Grantobiorca ponosi ze środków własnych</a:t>
            </a:r>
            <a:endParaRPr lang="pl-PL" sz="3200" b="1" dirty="0"/>
          </a:p>
        </p:txBody>
      </p:sp>
    </p:spTree>
    <p:extLst>
      <p:ext uri="{BB962C8B-B14F-4D97-AF65-F5344CB8AC3E}">
        <p14:creationId xmlns:p14="http://schemas.microsoft.com/office/powerpoint/2010/main" val="7999140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sz="3600" b="1" dirty="0"/>
              <a:t>Podstawowe założenia projektu</a:t>
            </a:r>
            <a:br>
              <a:rPr lang="pl-PL" sz="3600" b="1" dirty="0"/>
            </a:br>
            <a:r>
              <a:rPr lang="pl-PL" sz="2400" b="1" dirty="0"/>
              <a:t>Liczba wniosków, która otrzyma dofinansowanie</a:t>
            </a:r>
            <a:endParaRPr lang="pl-PL" sz="3600" b="1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Symbol zastępczy zawartości 5">
            <a:extLst>
              <a:ext uri="{FF2B5EF4-FFF2-40B4-BE49-F238E27FC236}">
                <a16:creationId xmlns:a16="http://schemas.microsoft.com/office/drawing/2014/main" xmlns="" id="{73998BDA-0EC5-4F3D-906D-6ED46DA153D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0011605"/>
              </p:ext>
            </p:extLst>
          </p:nvPr>
        </p:nvGraphicFramePr>
        <p:xfrm>
          <a:off x="677334" y="1930400"/>
          <a:ext cx="8320362" cy="33915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47374">
                  <a:extLst>
                    <a:ext uri="{9D8B030D-6E8A-4147-A177-3AD203B41FA5}">
                      <a16:colId xmlns:a16="http://schemas.microsoft.com/office/drawing/2014/main" xmlns="" val="501715073"/>
                    </a:ext>
                  </a:extLst>
                </a:gridCol>
                <a:gridCol w="1272988">
                  <a:extLst>
                    <a:ext uri="{9D8B030D-6E8A-4147-A177-3AD203B41FA5}">
                      <a16:colId xmlns:a16="http://schemas.microsoft.com/office/drawing/2014/main" xmlns="" val="1196576975"/>
                    </a:ext>
                  </a:extLst>
                </a:gridCol>
              </a:tblGrid>
              <a:tr h="472273">
                <a:tc>
                  <a:txBody>
                    <a:bodyPr/>
                    <a:lstStyle/>
                    <a:p>
                      <a:pPr algn="l"/>
                      <a:r>
                        <a:rPr lang="pl-PL" sz="1400" dirty="0"/>
                        <a:t>Rodzaj Instalacji OZE lub zestawu Instalacji OZE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Gmina Tychy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2758376"/>
                  </a:ext>
                </a:extLst>
              </a:tr>
              <a:tr h="400399">
                <a:tc>
                  <a:txBody>
                    <a:bodyPr/>
                    <a:lstStyle/>
                    <a:p>
                      <a:pPr algn="l"/>
                      <a:r>
                        <a:rPr lang="pl-PL" sz="1400" b="1" dirty="0"/>
                        <a:t>Instalacja fotowoltaiczna </a:t>
                      </a:r>
                      <a:r>
                        <a:rPr lang="pl-PL" sz="1400" dirty="0"/>
                        <a:t>z systemem monitorowania produkcji energii elektrycznej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100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059878031"/>
                  </a:ext>
                </a:extLst>
              </a:tr>
              <a:tr h="400399">
                <a:tc>
                  <a:txBody>
                    <a:bodyPr/>
                    <a:lstStyle/>
                    <a:p>
                      <a:pPr algn="l"/>
                      <a:r>
                        <a:rPr lang="pl-PL" sz="1400" b="1" dirty="0"/>
                        <a:t>Magazyn energii elektrycznej </a:t>
                      </a:r>
                      <a:r>
                        <a:rPr lang="pl-PL" sz="1400" dirty="0"/>
                        <a:t>jako uzupełnienie istniejącej instalacji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150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295933062"/>
                  </a:ext>
                </a:extLst>
              </a:tr>
              <a:tr h="400399">
                <a:tc>
                  <a:txBody>
                    <a:bodyPr/>
                    <a:lstStyle/>
                    <a:p>
                      <a:pPr algn="l"/>
                      <a:r>
                        <a:rPr lang="pl-PL" sz="1400" b="1" dirty="0"/>
                        <a:t>Instalacja fotowoltaiczna </a:t>
                      </a:r>
                      <a:r>
                        <a:rPr lang="pl-PL" sz="1400" dirty="0"/>
                        <a:t>z systemem monitorowania produkcji energii elektrycznej </a:t>
                      </a:r>
                      <a:r>
                        <a:rPr lang="pl-PL" sz="1400" b="1" dirty="0"/>
                        <a:t>i magazyn energii elektrycznej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618792714"/>
                  </a:ext>
                </a:extLst>
              </a:tr>
              <a:tr h="400399">
                <a:tc>
                  <a:txBody>
                    <a:bodyPr/>
                    <a:lstStyle/>
                    <a:p>
                      <a:pPr algn="l"/>
                      <a:r>
                        <a:rPr lang="pl-PL" sz="1400" b="1" dirty="0">
                          <a:latin typeface="Verdana (Tekst podstawowy)"/>
                        </a:rPr>
                        <a:t>Instalacja fotowoltaiczna i powietrzna pompa ciepła </a:t>
                      </a:r>
                      <a:r>
                        <a:rPr lang="pl-PL" sz="1400" dirty="0">
                          <a:latin typeface="Verdana (Tekst podstawowy)"/>
                        </a:rPr>
                        <a:t>do c.o. oraz c.w.u. typu powietrze/woda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716827180"/>
                  </a:ext>
                </a:extLst>
              </a:tr>
              <a:tr h="400399">
                <a:tc>
                  <a:txBody>
                    <a:bodyPr/>
                    <a:lstStyle/>
                    <a:p>
                      <a:pPr algn="l"/>
                      <a:r>
                        <a:rPr lang="pl-PL" sz="1400" b="1" dirty="0"/>
                        <a:t>Instalacja fotowoltaiczna, powietrzna pompa ciepła </a:t>
                      </a:r>
                      <a:r>
                        <a:rPr lang="pl-PL" sz="1400" dirty="0"/>
                        <a:t>do c.o. oraz c.w.u. typu powietrze/woda </a:t>
                      </a:r>
                      <a:r>
                        <a:rPr lang="pl-PL" sz="1400" b="1" dirty="0"/>
                        <a:t>i magazyn energii elektrycznej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200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424711899"/>
                  </a:ext>
                </a:extLst>
              </a:tr>
              <a:tr h="400399">
                <a:tc>
                  <a:txBody>
                    <a:bodyPr/>
                    <a:lstStyle/>
                    <a:p>
                      <a:pPr algn="l"/>
                      <a:r>
                        <a:rPr lang="pl-PL" sz="1400" b="1" dirty="0"/>
                        <a:t>System zarządzania energią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50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26712534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31585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b="1" dirty="0"/>
              <a:t>Najważniejsze definicje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Budynek mieszkalny</a:t>
            </a:r>
          </a:p>
          <a:p>
            <a:pPr lvl="1"/>
            <a:r>
              <a:rPr lang="pl-PL" dirty="0"/>
              <a:t>budynek mieszkalny, wolnostojący albo budynek w zabudowie bliźniaczej, szeregowej lub grupowej, służący zaspokajaniu potrzeb mieszkaniowych, stanowiący konstrukcyjnie samodzielną całość, w którym dopuszcza się wydzielenie nie więcej niż dwóch lokali mieszkalnych, położony na terenie Gminy Miasta Tychy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96064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b="1" dirty="0"/>
              <a:t>Najważniejsze definicje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Budynek niemieszkalny</a:t>
            </a:r>
          </a:p>
          <a:p>
            <a:pPr lvl="1"/>
            <a:r>
              <a:rPr lang="pl-PL" dirty="0"/>
              <a:t>budynek gospodarczy, garaż wolnostojący, altanę ogrodową, budynek inwentarski, wiatę posadowioną na posesji Uczestnika Projektu (Grantobiorcy), na którym lub w którym może być wykonana Instalacja OZE produkująca energię cieplną lub elektryczną na potrzeby budynku mieszkalnego zgłoszonego do udziału w Projekcie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57071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b="1" dirty="0"/>
              <a:t>Najważniejsze definicje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Grant</a:t>
            </a:r>
          </a:p>
          <a:p>
            <a:pPr lvl="1"/>
            <a:r>
              <a:rPr lang="pl-PL" dirty="0"/>
              <a:t>bezzwrotne środki udzielane w formie dotacji celowej, pochodzące z Funduszu na rzecz Sprawiedliwej Transformacji i budżetu państwa w ramach Programu Fundusze Europejskie dla Śląskiego 2021-2027, udzielone Grantobiorcy przez Grantodawcę w formie refundacji na podstawie umowy o powierzeniu grantu na realizację zadań służących osiągnięciu celu Projektu grantowego.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441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b="1" dirty="0"/>
              <a:t>Najważniejsze definicje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Grantobiorca</a:t>
            </a:r>
          </a:p>
          <a:p>
            <a:pPr lvl="1"/>
            <a:r>
              <a:rPr lang="pl-PL" dirty="0"/>
              <a:t>osoba fizyczna będąca </a:t>
            </a:r>
            <a:r>
              <a:rPr lang="pl-PL" b="1" u="sng" dirty="0"/>
              <a:t>właścicielem lub współwłaścicielem </a:t>
            </a:r>
            <a:r>
              <a:rPr lang="pl-PL" dirty="0"/>
              <a:t>budynku mieszkalnego położonego </a:t>
            </a:r>
            <a:r>
              <a:rPr lang="pl-PL" b="1" u="sng" dirty="0"/>
              <a:t>na terenie Gminy Miasta Tychy</a:t>
            </a:r>
            <a:r>
              <a:rPr lang="pl-PL" dirty="0"/>
              <a:t>, dla którego wykonana ma być instalacja OZE, jednocześnie spełniającą warunki określone w niniejszym Regulaminie, której Gmina Miasta Tychy udziela grantu zgodnie z podpisaną umową o powierzenie grantu i która dobrowolnie chce wziąć udział w projekcie na zasadach określonych w niniejszym Regulaminie. 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707202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b="1" dirty="0"/>
              <a:t>Najważniejsze definicje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Grantodawca</a:t>
            </a:r>
          </a:p>
          <a:p>
            <a:pPr lvl="1"/>
            <a:r>
              <a:rPr lang="pl-PL" dirty="0"/>
              <a:t>Gmina Miasta Tychy (Partner wiodący) udzielający granty dla mieszkańców Tychów na realizację zadań służących osiągnięciu celu Projektu grantowego przez Grantobiorców.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3343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b="1" dirty="0"/>
              <a:t>Najważniejsze definicje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pl-PL" dirty="0"/>
              <a:t>Obliczeniowym Zapotrzebowaniu na Ciepło (OZC)</a:t>
            </a:r>
          </a:p>
          <a:p>
            <a:pPr lvl="1"/>
            <a:r>
              <a:rPr lang="pl-PL" dirty="0"/>
              <a:t>opracowanie zapotrzebowania budynku na energię końcową w stanie przed wykonaniem inwestycji pompy ciepła i po jej wykonaniu wyrażoną w GJ/rok. </a:t>
            </a:r>
          </a:p>
          <a:p>
            <a:pPr lvl="1"/>
            <a:r>
              <a:rPr lang="pl-PL" dirty="0"/>
              <a:t>Dokument musi być sporządzony przez osobę:</a:t>
            </a:r>
          </a:p>
          <a:p>
            <a:pPr lvl="2"/>
            <a:r>
              <a:rPr lang="pl-PL" dirty="0"/>
              <a:t>ujętą w wykazie uprawnionych do sporządzania świadectw charakterystyki energetycznej  Centralnego Rejestru Charakterystyki Energetycznej Budynków, prowadzonego przez Ministerstwo  Rozwoju i Technologii lub </a:t>
            </a:r>
          </a:p>
          <a:p>
            <a:pPr lvl="2"/>
            <a:r>
              <a:rPr lang="pl-PL" dirty="0"/>
              <a:t>znajdującą się w bazie na liście Rekomendowanych Audytorów Energetycznych zgodnie z normą PN-EN 12831. Lista opublikowana jest na stronie Zrzeszenia Audytorów Energetycznych, pod adresem https://zae.org.pl/lista-audytorow/. </a:t>
            </a:r>
          </a:p>
          <a:p>
            <a:r>
              <a:rPr lang="pl-PL" dirty="0"/>
              <a:t>Opracowanie OZC musi uwzględniać minimalne parametry instalacji OZE, określone w załączniku nr 9 do niniejszego Regulaminu.</a:t>
            </a:r>
          </a:p>
          <a:p>
            <a:r>
              <a:rPr lang="pl-PL" dirty="0"/>
              <a:t>Wytyczne dotyczące zakresu i formy opracowania dokumentu OZC opublikowane będą na stronie Operatora po zakończeniu naboru wniosków</a:t>
            </a:r>
          </a:p>
          <a:p>
            <a:endParaRPr lang="pl-PL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99583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b="1" dirty="0"/>
              <a:t>Najważniejsze definicje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Trwałość Projektu</a:t>
            </a:r>
          </a:p>
          <a:p>
            <a:pPr lvl="1"/>
            <a:r>
              <a:rPr lang="pl-PL" dirty="0"/>
              <a:t>okres, w którym Grantobiorca zobowiązany jest do utrzymywania Instalacji OZE wykonanej w ramach Projektu w niezmienionym stanie technicznym, co oznacza brak możliwości zmiany miejsca montażu Instalacji OZE, modyfikacji technicznych (w tym jej rozbudowy, przebudowy) i jej przeznaczenia przez okres 5 lat od dnia zakończenia realizacji Projektu określonego w Wytycznych programowych dla FE SL 2021 – 2027, tj. </a:t>
            </a:r>
            <a:r>
              <a:rPr lang="pl-PL" b="1" u="sng" dirty="0"/>
              <a:t>od dnia płatności końcowej na rzecz Grantodawcy</a:t>
            </a:r>
            <a:r>
              <a:rPr lang="pl-PL" dirty="0"/>
              <a:t>.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54834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b="1" dirty="0"/>
              <a:t>Najważniejsze definicje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numCol="2">
            <a:normAutofit fontScale="92500" lnSpcReduction="20000"/>
          </a:bodyPr>
          <a:lstStyle/>
          <a:p>
            <a:r>
              <a:rPr lang="pl-PL" dirty="0"/>
              <a:t>Umowa o powierzeniu grantu</a:t>
            </a:r>
          </a:p>
          <a:p>
            <a:pPr marL="800100" lvl="1" indent="-342900">
              <a:buFont typeface="+mj-lt"/>
              <a:buAutoNum type="arabicPeriod"/>
            </a:pPr>
            <a:r>
              <a:rPr lang="pl-PL" dirty="0"/>
              <a:t>umowa pomiędzy Grantobiorcą i Grantodawcą określającą: </a:t>
            </a:r>
          </a:p>
          <a:p>
            <a:pPr marL="1257300" lvl="2" indent="-342900">
              <a:buFont typeface="+mj-lt"/>
              <a:buAutoNum type="alphaLcParenR"/>
            </a:pPr>
            <a:r>
              <a:rPr lang="pl-PL" dirty="0"/>
              <a:t>cel Projektu grantowego i zadania Grantobiorcy objęte grantem, </a:t>
            </a:r>
          </a:p>
          <a:p>
            <a:pPr marL="1257300" lvl="2" indent="-342900">
              <a:buFont typeface="+mj-lt"/>
              <a:buAutoNum type="alphaLcParenR"/>
            </a:pPr>
            <a:r>
              <a:rPr lang="pl-PL" dirty="0"/>
              <a:t>kwotę grantu i wkładu własnego Grantobiorcy, </a:t>
            </a:r>
          </a:p>
          <a:p>
            <a:pPr marL="1257300" lvl="2" indent="-342900">
              <a:buFont typeface="+mj-lt"/>
              <a:buAutoNum type="alphaLcParenR"/>
            </a:pPr>
            <a:r>
              <a:rPr lang="pl-PL" dirty="0"/>
              <a:t>okres realizacji umowy o powierzenie grantu, </a:t>
            </a:r>
          </a:p>
          <a:p>
            <a:pPr marL="1257300" lvl="2" indent="-342900">
              <a:buFont typeface="+mj-lt"/>
              <a:buAutoNum type="alphaLcParenR"/>
            </a:pPr>
            <a:r>
              <a:rPr lang="pl-PL" dirty="0"/>
              <a:t>warunki przekazania i rozliczenia grantu, w tym warunki rozliczania wydatków przez Grantobiorcę, zobowiązanie do zwrotu grantu w przypadku wykorzystania go niezgodnie  z postanowieniami umowy, </a:t>
            </a:r>
          </a:p>
          <a:p>
            <a:pPr marL="1257300" lvl="2" indent="-342900">
              <a:buFont typeface="+mj-lt"/>
              <a:buAutoNum type="alphaLcParenR"/>
            </a:pPr>
            <a:r>
              <a:rPr lang="pl-PL" dirty="0"/>
              <a:t>zobowiązanie Grantobiorcy do respektowania zasady zakazu podwójnego finansowania wydatków, zobowiązanie do poddania się kontrolom lub audytom prowadzanym przez Grantodawcę lub uprawnione podmioty, </a:t>
            </a:r>
          </a:p>
          <a:p>
            <a:pPr marL="1257300" lvl="2" indent="-342900">
              <a:buFont typeface="+mj-lt"/>
              <a:buAutoNum type="alphaLcParenR"/>
            </a:pPr>
            <a:r>
              <a:rPr lang="pl-PL" dirty="0"/>
              <a:t>warunki rozwiązania umowy, </a:t>
            </a:r>
          </a:p>
          <a:p>
            <a:pPr marL="1257300" lvl="2" indent="-342900">
              <a:buFont typeface="+mj-lt"/>
              <a:buAutoNum type="alphaLcParenR"/>
            </a:pPr>
            <a:r>
              <a:rPr lang="pl-PL" dirty="0"/>
              <a:t>zasady odzyskiwania środków, </a:t>
            </a:r>
          </a:p>
          <a:p>
            <a:pPr marL="1257300" lvl="2" indent="-342900">
              <a:buFont typeface="+mj-lt"/>
              <a:buAutoNum type="alphaLcParenR"/>
            </a:pPr>
            <a:r>
              <a:rPr lang="pl-PL" dirty="0"/>
              <a:t>obowiązki w zakresie zachowania okresu trwałości, </a:t>
            </a:r>
          </a:p>
          <a:p>
            <a:pPr marL="1257300" lvl="2" indent="-342900">
              <a:buFont typeface="+mj-lt"/>
              <a:buAutoNum type="alphaLcParenR"/>
            </a:pPr>
            <a:r>
              <a:rPr lang="pl-PL" dirty="0"/>
              <a:t>zagadnienia związane z przetwarzaniem danych osobowych. </a:t>
            </a:r>
          </a:p>
          <a:p>
            <a:pPr marL="800100" lvl="1" indent="-342900">
              <a:buFont typeface="+mj-lt"/>
              <a:buAutoNum type="arabicPeriod"/>
            </a:pPr>
            <a:r>
              <a:rPr lang="pl-PL" dirty="0"/>
              <a:t>Wzór umowy o powierzenie grantu stanowi załącznik nr 5 do Regulaminu.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8406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b="1" dirty="0"/>
              <a:t>Najważniejsze definicje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Weryfikacja techniczna budynku</a:t>
            </a:r>
          </a:p>
          <a:p>
            <a:pPr marL="800100" lvl="1" indent="-342900">
              <a:buFont typeface="+mj-lt"/>
              <a:buAutoNum type="arabicPeriod"/>
            </a:pPr>
            <a:r>
              <a:rPr lang="pl-PL" dirty="0"/>
              <a:t>weryfikacja wykonana przez Operatora Projektu przed podpisaniem umowy o powierzenie grantu w trakcie oceny merytorycznej dokumentów zgłoszeniowych do projektu (potwierdzoną protokołem, którego wzór stanowi załącznik nr 6 do niniejszego Regulaminu), polegającą na sprawdzeniu: </a:t>
            </a:r>
          </a:p>
          <a:p>
            <a:pPr marL="1257300" lvl="2" indent="-342900">
              <a:buFont typeface="+mj-lt"/>
              <a:buAutoNum type="alphaLcParenR"/>
            </a:pPr>
            <a:r>
              <a:rPr lang="pl-PL" dirty="0"/>
              <a:t>czy informacje przekazane przez Uczestnika Projektu w dokumentach zgłoszeniowych w Projekcie są zgodne ze stanem faktycznym, </a:t>
            </a:r>
          </a:p>
          <a:p>
            <a:pPr marL="1257300" lvl="2" indent="-342900">
              <a:buFont typeface="+mj-lt"/>
              <a:buAutoNum type="alphaLcParenR"/>
            </a:pPr>
            <a:r>
              <a:rPr lang="pl-PL" dirty="0"/>
              <a:t>czy możliwe pod względem technicznym jest zamontowanie Instalacji OZE, </a:t>
            </a:r>
          </a:p>
          <a:p>
            <a:pPr marL="1257300" lvl="2" indent="-342900">
              <a:buFont typeface="+mj-lt"/>
              <a:buAutoNum type="alphaLcParenR"/>
            </a:pPr>
            <a:r>
              <a:rPr lang="pl-PL" dirty="0"/>
              <a:t>czy konieczna jest trwała likwidacja starego, nieekologicznego źródła ciepła zgodnie z uchwałą antysmogową dla Województwa Śląskiego (Uchwała Nr V/36/1/2017 Sejmiku Województwa Śląskiego z dnia 7 kwietnia 2017 r. w sprawie wprowadzenia na obszarze województwa śląskiego ograniczeń w zakresie eksploatacji Instalacji, w których następuje spalanie paliw).</a:t>
            </a:r>
          </a:p>
          <a:p>
            <a:endParaRPr lang="pl-PL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656595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609600"/>
            <a:ext cx="8768117" cy="1320800"/>
          </a:xfrm>
        </p:spPr>
        <p:txBody>
          <a:bodyPr>
            <a:noAutofit/>
          </a:bodyPr>
          <a:lstStyle/>
          <a:p>
            <a:r>
              <a:rPr lang="pl-PL" b="1" dirty="0"/>
              <a:t>Podstawowe założenia dotyczące harmonogramu projektu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930401"/>
            <a:ext cx="8948987" cy="4110962"/>
          </a:xfrm>
        </p:spPr>
        <p:txBody>
          <a:bodyPr>
            <a:normAutofit/>
          </a:bodyPr>
          <a:lstStyle/>
          <a:p>
            <a:r>
              <a:rPr lang="pl-PL" sz="1800" dirty="0"/>
              <a:t>Najważniejsze etapy realizacji projektu:</a:t>
            </a:r>
          </a:p>
          <a:p>
            <a:pPr lvl="1"/>
            <a:r>
              <a:rPr lang="pl-PL" dirty="0"/>
              <a:t>Nabór deklaracji Uczestników Projektu</a:t>
            </a:r>
          </a:p>
          <a:p>
            <a:pPr lvl="1"/>
            <a:r>
              <a:rPr lang="pl-PL" dirty="0"/>
              <a:t>Ocena wniosków i publikacja list rankingowych (osobno dla każdego typu oraz Gminy):</a:t>
            </a:r>
          </a:p>
          <a:p>
            <a:pPr lvl="2"/>
            <a:r>
              <a:rPr lang="pl-PL" dirty="0"/>
              <a:t>Ocena formalna wniosków</a:t>
            </a:r>
          </a:p>
          <a:p>
            <a:pPr lvl="2"/>
            <a:r>
              <a:rPr lang="pl-PL" dirty="0"/>
              <a:t>Ocena merytoryczna wniosków:</a:t>
            </a:r>
          </a:p>
          <a:p>
            <a:pPr lvl="3"/>
            <a:r>
              <a:rPr lang="pl-PL" dirty="0"/>
              <a:t>Weryfikacja techniczna</a:t>
            </a:r>
          </a:p>
          <a:p>
            <a:pPr lvl="3"/>
            <a:r>
              <a:rPr lang="pl-PL" dirty="0"/>
              <a:t>Ocena punktowa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82527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3" y="471340"/>
            <a:ext cx="8768117" cy="1253765"/>
          </a:xfrm>
        </p:spPr>
        <p:txBody>
          <a:bodyPr>
            <a:noAutofit/>
          </a:bodyPr>
          <a:lstStyle/>
          <a:p>
            <a:r>
              <a:rPr lang="pl-PL" b="1" dirty="0"/>
              <a:t>Podstawowe założenia dotyczące harmonogramu projektu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630838"/>
            <a:ext cx="8948987" cy="4269330"/>
          </a:xfrm>
        </p:spPr>
        <p:txBody>
          <a:bodyPr>
            <a:normAutofit fontScale="92500" lnSpcReduction="20000"/>
          </a:bodyPr>
          <a:lstStyle/>
          <a:p>
            <a:r>
              <a:rPr lang="pl-PL" sz="1800" dirty="0"/>
              <a:t>Najważniejsze etapy realizacji projektu:</a:t>
            </a:r>
          </a:p>
          <a:p>
            <a:pPr lvl="1"/>
            <a:r>
              <a:rPr lang="pl-PL" dirty="0"/>
              <a:t>Realizacja rzeczowa projektu przez wybranych do realizacji Uczestników Projektu - Grantobiorców:</a:t>
            </a:r>
          </a:p>
          <a:p>
            <a:pPr lvl="2"/>
            <a:r>
              <a:rPr lang="pl-PL" dirty="0"/>
              <a:t>Podpisywanie umów</a:t>
            </a:r>
          </a:p>
          <a:p>
            <a:pPr lvl="2"/>
            <a:r>
              <a:rPr lang="pl-PL" dirty="0"/>
              <a:t>Rzeczowe wykonanie inwestycji </a:t>
            </a:r>
          </a:p>
          <a:p>
            <a:pPr lvl="2"/>
            <a:r>
              <a:rPr lang="pl-PL" dirty="0"/>
              <a:t>Odbiór inwestycji przez Operatora</a:t>
            </a:r>
          </a:p>
          <a:p>
            <a:pPr lvl="2"/>
            <a:r>
              <a:rPr lang="pl-PL" dirty="0"/>
              <a:t>Opłaceniem wydatków Wykonawcy</a:t>
            </a:r>
          </a:p>
          <a:p>
            <a:pPr marL="1143000" marR="0" lvl="2" indent="-2286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7674D"/>
              </a:buClr>
              <a:buSzPct val="80000"/>
              <a:buFont typeface="Wingdings 3" charset="2"/>
              <a:buChar char=""/>
              <a:tabLst/>
              <a:defRPr/>
            </a:pPr>
            <a:r>
              <a:rPr kumimoji="0" lang="pl-PL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Verdana"/>
                <a:ea typeface="+mn-ea"/>
                <a:cs typeface="+mn-cs"/>
              </a:rPr>
              <a:t>Złożenie wniosku o wypłatę grantu (kompleksowo dla całej inwestycji)</a:t>
            </a:r>
            <a:endParaRPr lang="pl-PL" dirty="0"/>
          </a:p>
          <a:p>
            <a:pPr lvl="2"/>
            <a:r>
              <a:rPr lang="pl-PL" dirty="0"/>
              <a:t>Zatwierdzenie wniosku o wypłatę grantu</a:t>
            </a:r>
          </a:p>
          <a:p>
            <a:pPr lvl="2"/>
            <a:r>
              <a:rPr lang="pl-PL" dirty="0"/>
              <a:t>Wypłata grantu na rzecz Grantobiorcy</a:t>
            </a:r>
          </a:p>
          <a:p>
            <a:pPr lvl="1"/>
            <a:r>
              <a:rPr lang="pl-PL" dirty="0"/>
              <a:t>Nabór dodatkowy (opcjonalnie), w zależności od wykorzystania limitu wniosków w projekcie</a:t>
            </a:r>
          </a:p>
          <a:p>
            <a:pPr lvl="1"/>
            <a:r>
              <a:rPr lang="pl-PL" dirty="0"/>
              <a:t>Finansowe rozliczenie projektu i zakończenie realizacji: planowany termin to: 30.06.2028 roku</a:t>
            </a:r>
          </a:p>
          <a:p>
            <a:pPr lvl="1"/>
            <a:r>
              <a:rPr lang="pl-PL" dirty="0"/>
              <a:t>Utrzymanie trwałości projektu: 5 lat od finansowego rozliczenia projektu, planowany termin to: 30.06.2033 roku 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813651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prowadzenia naboru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/>
              <a:t>Nabór Uczestników Projektu zostanie przeprowadzony w drodze otwartego naboru z uwzględnieniem zasady przejrzystości, rzetelności, bezstronności i równego traktowania uczestników projektu, w oparciu o kryteria wyboru Grantobiorców</a:t>
            </a:r>
          </a:p>
          <a:p>
            <a:r>
              <a:rPr lang="pl-PL" sz="1800" dirty="0"/>
              <a:t>Nabór </a:t>
            </a:r>
            <a:r>
              <a:rPr lang="pl-PL" dirty="0"/>
              <a:t>będzie prowadzony </a:t>
            </a:r>
            <a:r>
              <a:rPr lang="pl-PL" b="1" u="sng" dirty="0"/>
              <a:t>w dniach od 27 marca do 9 kwietnia 2025 roku</a:t>
            </a:r>
          </a:p>
          <a:p>
            <a:r>
              <a:rPr lang="pl-PL" dirty="0"/>
              <a:t>Zgodnie z regulaminem każdy nabór (podstawowy i uzupełniający) musi trwać min 5 dni. </a:t>
            </a:r>
            <a:r>
              <a:rPr lang="pl-PL" sz="1800" dirty="0"/>
              <a:t>Pierwszy nabór wniosków potrwa 14 dni kalendarzowych (za wyjątkiem sobót i niedziel).</a:t>
            </a:r>
          </a:p>
          <a:p>
            <a:r>
              <a:rPr lang="pl-PL" dirty="0"/>
              <a:t>Nabór zostanie ogłoszony co najmniej 14 dni przed jego rozpoczęciem</a:t>
            </a:r>
          </a:p>
          <a:p>
            <a:r>
              <a:rPr lang="pl-PL" b="1" u="sng" dirty="0"/>
              <a:t>Dokumenty zgłoszeniowe można składać wyłącznie w trakcie trwania naboru </a:t>
            </a:r>
            <a:endParaRPr lang="pl-PL" sz="1800" b="1" u="sng" dirty="0"/>
          </a:p>
          <a:p>
            <a:endParaRPr lang="pl-PL" sz="1800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834879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prowadzenia naboru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59913"/>
            <a:ext cx="8596668" cy="3981450"/>
          </a:xfrm>
        </p:spPr>
        <p:txBody>
          <a:bodyPr>
            <a:normAutofit lnSpcReduction="10000"/>
          </a:bodyPr>
          <a:lstStyle/>
          <a:p>
            <a:r>
              <a:rPr lang="pl-PL" b="1" u="sng" dirty="0"/>
              <a:t>Dla jednego budynku mieszkalnego można złożyć wyłącznie jedną deklarację udziału w Projekcie na jeden zakres – typ instalacji. </a:t>
            </a:r>
          </a:p>
          <a:p>
            <a:r>
              <a:rPr lang="pl-PL" dirty="0"/>
              <a:t>Wyjątkiem jest sytuacja, kiedy w jednym budynku znajdują się dwa wydzielone lokale mieszkalne i każdy z nich posiada odrębną księgę wieczystą oraz:</a:t>
            </a:r>
          </a:p>
          <a:p>
            <a:pPr lvl="1"/>
            <a:r>
              <a:rPr lang="pl-PL" dirty="0"/>
              <a:t>oddzielny główny licznik energii elektrycznej (dotyczy instalacji fotowoltaicznej i magazynu energii), </a:t>
            </a:r>
          </a:p>
          <a:p>
            <a:pPr lvl="1"/>
            <a:r>
              <a:rPr lang="pl-PL" dirty="0"/>
              <a:t>odrębne źródło ciepła (wraz z instalacją c.o.) dla każdego z lokali (dotyczy pomp ciepła).</a:t>
            </a:r>
          </a:p>
          <a:p>
            <a:pPr lvl="1"/>
            <a:r>
              <a:rPr lang="pl-PL" dirty="0"/>
              <a:t>W takiej sytuacji można złożyć deklarację udziału w Projekcie dla każdego lokalu mieszkalnego oddzielnie. Konieczna jest zgoda na montaż Instalacji OZE przez właściciela/współwłaścicieli drugiego lokalu mieszkalnego w przypadku montażu Instalacji OZE na/w częściach wspólnych.</a:t>
            </a:r>
          </a:p>
          <a:p>
            <a:endParaRPr lang="pl-PL" sz="1800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11965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prowadzenia naboru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59913"/>
            <a:ext cx="8596668" cy="3981450"/>
          </a:xfrm>
        </p:spPr>
        <p:txBody>
          <a:bodyPr>
            <a:normAutofit/>
          </a:bodyPr>
          <a:lstStyle/>
          <a:p>
            <a:r>
              <a:rPr lang="pl-PL" dirty="0"/>
              <a:t>Nabór przeprowadzony będzie w oparciu o dokumenty zgłoszeniowe, których wzór został określony w Regulaminie. Na komplet dokumentów zgłoszeniowych składają się:</a:t>
            </a:r>
          </a:p>
          <a:p>
            <a:pPr lvl="1"/>
            <a:r>
              <a:rPr lang="pl-PL" b="1" u="sng" dirty="0"/>
              <a:t>Deklaracja udziału w Projekcie – wzór stanowi załącznik nr 1 do Regulaminu,</a:t>
            </a:r>
          </a:p>
          <a:p>
            <a:pPr lvl="1"/>
            <a:r>
              <a:rPr lang="pl-PL" b="1" u="sng" dirty="0"/>
              <a:t>Ankieta dotycząca wybranej Instalacji OZE – wzór stanowi załącznik nr 2 do Regulaminu,</a:t>
            </a:r>
          </a:p>
          <a:p>
            <a:pPr lvl="1"/>
            <a:r>
              <a:rPr lang="pl-PL" dirty="0"/>
              <a:t>Pełnomocnictwo współwłaściciela nieruchomości do złożenia dokumentów                 i realizację inwestycji (jeśli dotyczy) – wzór stanowi załącznik nr 3A do Regulaminu.</a:t>
            </a:r>
          </a:p>
          <a:p>
            <a:pPr lvl="1"/>
            <a:r>
              <a:rPr lang="pl-PL" dirty="0"/>
              <a:t>Pełnomocnictwo do złożenia dokumentów zgłoszeniowych (jeśli dotyczy) – wzór stanowi załącznik nr 3B do Regulaminu.</a:t>
            </a:r>
          </a:p>
          <a:p>
            <a:endParaRPr lang="pl-PL" sz="1800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288261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prowadzenia naboru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59913"/>
            <a:ext cx="8596668" cy="3981450"/>
          </a:xfrm>
        </p:spPr>
        <p:txBody>
          <a:bodyPr>
            <a:normAutofit fontScale="92500" lnSpcReduction="10000"/>
          </a:bodyPr>
          <a:lstStyle/>
          <a:p>
            <a:r>
              <a:rPr lang="pl-PL" b="1" u="sng" dirty="0"/>
              <a:t>Dokumenty zgłoszeniowe należy składać w  formie PAPIEROWEJ</a:t>
            </a:r>
          </a:p>
          <a:p>
            <a:r>
              <a:rPr lang="pl-PL" b="1" u="sng" dirty="0"/>
              <a:t>Komplet spiętych dokumentów, oryginalnie i czytelnie podpisanych przez Uczestnika Projektu należy złożyć w Punkcie Obsługi Grantobiorców w wyznaczonych godzinach</a:t>
            </a:r>
          </a:p>
          <a:p>
            <a:r>
              <a:rPr lang="pl-PL" sz="1800" dirty="0"/>
              <a:t>Dopuszcza</a:t>
            </a:r>
            <a:r>
              <a:rPr lang="pl-PL" dirty="0"/>
              <a:t> się złożenie dokumentów za pomocą poczty tradycyjnej z następującym zastrzeżeniem:</a:t>
            </a:r>
          </a:p>
          <a:p>
            <a:pPr lvl="1"/>
            <a:r>
              <a:rPr lang="pl-PL" dirty="0"/>
              <a:t>Dokumenty muszą być nadane na Urząd Gminy Tychy z dopiskiem: „Postaw na OZE”</a:t>
            </a:r>
          </a:p>
          <a:p>
            <a:pPr lvl="1"/>
            <a:r>
              <a:rPr lang="pl-PL" dirty="0"/>
              <a:t>Dokumenty muszą wpłynąć na adres Urzędu Gminy Tychy w okres trwania naboru</a:t>
            </a:r>
          </a:p>
          <a:p>
            <a:pPr lvl="1"/>
            <a:r>
              <a:rPr lang="pl-PL" dirty="0"/>
              <a:t>Dokumenty złożone pocztą będą rejestrowane wg daty nadania (data stempla pocztowego) w dniu naboru wg kolejności ustalonej w oficjalnym losowaniu. Losowanie odbędzie się w Urzędzie Gminy Tychy i będzie dostępne dla Uczestników Projektu. Data powyższego losowania to 15.04.2025 roku.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8689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prowadzenia naboru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059913"/>
            <a:ext cx="8596668" cy="398145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pl-PL" b="1" u="sng" dirty="0"/>
              <a:t>Wybór Uczestników projektu zostanie przeprowadzony na podstawie wyników oceny formalnej i merytorycznej. W przypadku otrzymania przez więcej niż jednego Uczestnika Projektu tej samej liczny punktów na etapie oceny merytorycznej w ramach zadeklarowanej/</a:t>
            </a:r>
            <a:r>
              <a:rPr lang="pl-PL" b="1" u="sng" dirty="0" err="1"/>
              <a:t>ych</a:t>
            </a:r>
            <a:r>
              <a:rPr lang="pl-PL" b="1" u="sng" dirty="0"/>
              <a:t> instalacji decydować będzie kolejność zgłoszeń.</a:t>
            </a:r>
            <a:endParaRPr lang="pl-PL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38399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prowadzenia naboru</a:t>
            </a:r>
            <a:br>
              <a:rPr lang="pl-PL" b="1" dirty="0"/>
            </a:br>
            <a:r>
              <a:rPr lang="pl-PL" sz="2400" b="1" dirty="0"/>
              <a:t>Kryteria oceny formalnej wniosków</a:t>
            </a:r>
            <a:r>
              <a:rPr lang="pl-PL" dirty="0"/>
              <a:t/>
            </a:r>
            <a:br>
              <a:rPr lang="pl-PL" dirty="0"/>
            </a:br>
            <a:endParaRPr lang="pl-PL" sz="3600" b="1" dirty="0"/>
          </a:p>
        </p:txBody>
      </p:sp>
      <p:graphicFrame>
        <p:nvGraphicFramePr>
          <p:cNvPr id="4" name="Symbol zastępczy zawartości 3">
            <a:extLst>
              <a:ext uri="{FF2B5EF4-FFF2-40B4-BE49-F238E27FC236}">
                <a16:creationId xmlns:a16="http://schemas.microsoft.com/office/drawing/2014/main" xmlns="" id="{5BADB059-7CA9-406D-B707-F05F84A762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8285935"/>
              </p:ext>
            </p:extLst>
          </p:nvPr>
        </p:nvGraphicFramePr>
        <p:xfrm>
          <a:off x="677863" y="2060575"/>
          <a:ext cx="8707298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1983">
                  <a:extLst>
                    <a:ext uri="{9D8B030D-6E8A-4147-A177-3AD203B41FA5}">
                      <a16:colId xmlns:a16="http://schemas.microsoft.com/office/drawing/2014/main" xmlns="" val="3533324334"/>
                    </a:ext>
                  </a:extLst>
                </a:gridCol>
                <a:gridCol w="1847670">
                  <a:extLst>
                    <a:ext uri="{9D8B030D-6E8A-4147-A177-3AD203B41FA5}">
                      <a16:colId xmlns:a16="http://schemas.microsoft.com/office/drawing/2014/main" xmlns="" val="2251420110"/>
                    </a:ext>
                  </a:extLst>
                </a:gridCol>
                <a:gridCol w="3834414">
                  <a:extLst>
                    <a:ext uri="{9D8B030D-6E8A-4147-A177-3AD203B41FA5}">
                      <a16:colId xmlns:a16="http://schemas.microsoft.com/office/drawing/2014/main" xmlns="" val="1800195913"/>
                    </a:ext>
                  </a:extLst>
                </a:gridCol>
                <a:gridCol w="2513231">
                  <a:extLst>
                    <a:ext uri="{9D8B030D-6E8A-4147-A177-3AD203B41FA5}">
                      <a16:colId xmlns:a16="http://schemas.microsoft.com/office/drawing/2014/main" xmlns="" val="203073525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Lp.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Kryterium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Definicja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Sposób weryfikacji</a:t>
                      </a:r>
                    </a:p>
                    <a:p>
                      <a:pPr algn="ctr"/>
                      <a:r>
                        <a:rPr lang="pl-PL" sz="1400" dirty="0"/>
                        <a:t>(spełnia / nie spełnia)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7111437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Termin złożenia dokumentów zgłoszeniowych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Dokumenty zgłoszeniowe zostały złożone w podanym terminie.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0/1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 Brak możliwości uzupełnienia/ poprawy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1780669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Kwalifikowalność Grantobiorcy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Dokumenty zgłoszeniowe zostały złożone przez Uczestnika Projektu spełniającego definicję Grantobiorcy w rozumieniu Regulaminu.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0/1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 Brak możliwości uzupełnienia/ poprawy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32994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Kompletność                      i prawidłowość dokumentów zgłoszeniowych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Uczestnik Projektu złożył kompletne i prawidłowe dokumenty, zgodnie z listą dokumentów określoną w § 11 ust. 3.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0/1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 Istnieje możliwości uzupełnienia/ poprawy na wezwanie Operatora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1402510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Forma wniesienia dokumentów zgłoszeniowych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Grantobiorca złożył dokumenty w sposób wskazany w Regulaminie w § 11 ust. 6.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0/1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 Brak możliwości uzupełnienia/ poprawy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217752773"/>
                  </a:ext>
                </a:extLst>
              </a:tr>
            </a:tbl>
          </a:graphicData>
        </a:graphic>
      </p:graphicFrame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54249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prowadzenia naboru</a:t>
            </a:r>
            <a:br>
              <a:rPr lang="pl-PL" b="1" dirty="0"/>
            </a:br>
            <a:r>
              <a:rPr lang="pl-PL" sz="2400" b="1" dirty="0"/>
              <a:t>Kryteria oceny formalnej wniosków</a:t>
            </a:r>
            <a:r>
              <a:rPr lang="pl-PL" dirty="0"/>
              <a:t/>
            </a:r>
            <a:br>
              <a:rPr lang="pl-PL" dirty="0"/>
            </a:br>
            <a:endParaRPr lang="pl-PL" sz="3600" b="1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155B1F45-D585-4EF6-95BE-E0B1833E17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l-PL" dirty="0"/>
              <a:t>Uczestnikowi Projektu przysługuje jednokrotna możliwość poprawy i uzupełnienia złożonej dokumentacji zgłoszeniowej w odniesieniu do kryterium nr 3</a:t>
            </a:r>
          </a:p>
          <a:p>
            <a:r>
              <a:rPr lang="pl-PL" dirty="0"/>
              <a:t>Wezwanie nastąpi mailowo / telefonicznie lub pisemnie. Termin uzupełnienia wynosi do 5 dni roboczych od dnia otrzymania wezwania.</a:t>
            </a:r>
          </a:p>
          <a:p>
            <a:r>
              <a:rPr lang="pl-PL" dirty="0"/>
              <a:t>Niedostarczenie dokumentów w wyznaczonym terminie przez Uczestnika Projektu skutkuje odrzuceniem jego dokumentów zgłoszeniowych.</a:t>
            </a:r>
          </a:p>
          <a:p>
            <a:r>
              <a:rPr lang="pl-PL" dirty="0"/>
              <a:t>Dokumenty zgłoszeniowe ocenione negatywnie na etapie oceny formalnej nie podlegają ocenie merytorycznej, co jest równoznaczne z niezakwalifikowaniem się do Projektu</a:t>
            </a:r>
          </a:p>
        </p:txBody>
      </p:sp>
    </p:spTree>
    <p:extLst>
      <p:ext uri="{BB962C8B-B14F-4D97-AF65-F5344CB8AC3E}">
        <p14:creationId xmlns:p14="http://schemas.microsoft.com/office/powerpoint/2010/main" val="6282092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prowadzenia naboru</a:t>
            </a:r>
            <a:br>
              <a:rPr lang="pl-PL" b="1" dirty="0"/>
            </a:br>
            <a:r>
              <a:rPr lang="pl-PL" sz="2400" b="1" dirty="0"/>
              <a:t>Kryteria oceny merytorycznej wniosków</a:t>
            </a:r>
            <a:r>
              <a:rPr lang="pl-PL" dirty="0"/>
              <a:t/>
            </a:r>
            <a:br>
              <a:rPr lang="pl-PL" dirty="0"/>
            </a:br>
            <a:endParaRPr lang="pl-PL" sz="3600" b="1" dirty="0"/>
          </a:p>
        </p:txBody>
      </p:sp>
      <p:graphicFrame>
        <p:nvGraphicFramePr>
          <p:cNvPr id="4" name="Symbol zastępczy zawartości 3">
            <a:extLst>
              <a:ext uri="{FF2B5EF4-FFF2-40B4-BE49-F238E27FC236}">
                <a16:creationId xmlns:a16="http://schemas.microsoft.com/office/drawing/2014/main" xmlns="" id="{5BADB059-7CA9-406D-B707-F05F84A762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01569959"/>
              </p:ext>
            </p:extLst>
          </p:nvPr>
        </p:nvGraphicFramePr>
        <p:xfrm>
          <a:off x="677863" y="2060575"/>
          <a:ext cx="8928361" cy="3505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306">
                  <a:extLst>
                    <a:ext uri="{9D8B030D-6E8A-4147-A177-3AD203B41FA5}">
                      <a16:colId xmlns:a16="http://schemas.microsoft.com/office/drawing/2014/main" xmlns="" val="3533324334"/>
                    </a:ext>
                  </a:extLst>
                </a:gridCol>
                <a:gridCol w="1433820">
                  <a:extLst>
                    <a:ext uri="{9D8B030D-6E8A-4147-A177-3AD203B41FA5}">
                      <a16:colId xmlns:a16="http://schemas.microsoft.com/office/drawing/2014/main" xmlns="" val="2251420110"/>
                    </a:ext>
                  </a:extLst>
                </a:gridCol>
                <a:gridCol w="3258765">
                  <a:extLst>
                    <a:ext uri="{9D8B030D-6E8A-4147-A177-3AD203B41FA5}">
                      <a16:colId xmlns:a16="http://schemas.microsoft.com/office/drawing/2014/main" xmlns="" val="1800195913"/>
                    </a:ext>
                  </a:extLst>
                </a:gridCol>
                <a:gridCol w="1195754">
                  <a:extLst>
                    <a:ext uri="{9D8B030D-6E8A-4147-A177-3AD203B41FA5}">
                      <a16:colId xmlns:a16="http://schemas.microsoft.com/office/drawing/2014/main" xmlns="" val="2030735252"/>
                    </a:ext>
                  </a:extLst>
                </a:gridCol>
                <a:gridCol w="2642716">
                  <a:extLst>
                    <a:ext uri="{9D8B030D-6E8A-4147-A177-3AD203B41FA5}">
                      <a16:colId xmlns:a16="http://schemas.microsoft.com/office/drawing/2014/main" xmlns="" val="11847964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Lp.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Kryterium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Definicja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Punktacja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Sposób weryfikacji</a:t>
                      </a:r>
                    </a:p>
                    <a:p>
                      <a:pPr algn="ctr"/>
                      <a:r>
                        <a:rPr lang="pl-PL" sz="1400" dirty="0"/>
                        <a:t>/potwierdzenia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7111437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1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Brak instalacji OZE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Uczestnik projektu na wnioskowanej nieruchomości nie posiada żadnej instalacji OZE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4 pkt.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indent="-3429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AutoNum type="arabicParenR"/>
                      </a:pPr>
                      <a:r>
                        <a:rPr lang="pl-PL" sz="1400" dirty="0"/>
                        <a:t>Ankieta techniczna</a:t>
                      </a:r>
                    </a:p>
                    <a:p>
                      <a:pPr marL="342900" indent="-3429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AutoNum type="arabicParenR"/>
                      </a:pPr>
                      <a:r>
                        <a:rPr lang="pl-PL" sz="1400" dirty="0"/>
                        <a:t>Weryfikacja w terenie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1780669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2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Posiadanie instalacji OZE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Uczestnik projektu posiada co najmniej jedną instalację OZE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1 pkt.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342900" indent="-3429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AutoNum type="arabicParenR"/>
                      </a:pPr>
                      <a:r>
                        <a:rPr lang="pl-PL" sz="1400" dirty="0"/>
                        <a:t>Ankieta techniczna</a:t>
                      </a:r>
                    </a:p>
                    <a:p>
                      <a:pPr marL="342900" indent="-342900" algn="ctr">
                        <a:lnSpc>
                          <a:spcPct val="100000"/>
                        </a:lnSpc>
                        <a:spcAft>
                          <a:spcPts val="0"/>
                        </a:spcAft>
                        <a:buAutoNum type="arabicParenR"/>
                      </a:pPr>
                      <a:r>
                        <a:rPr lang="pl-PL" sz="1400" dirty="0"/>
                        <a:t>Weryfikacja w terenie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329940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3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Wnioskowanie                      o źródło ciepła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Uczestnik Projektu wnioskuje                      o pompę ciepła CO+CWU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2 pkt.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1) Deklaracja uczestnictwa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11402510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4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Wnioskowania                o magazyn energii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Uczestnik Projektu wnioskuje                      o magazyn energii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2 pkt.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1) Deklaracja uczestnictwa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2177527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5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Wnioskowanie </a:t>
                      </a:r>
                    </a:p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o system zarządzania energią z OZE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Uczestnik Projektu wnioskuje  o system zarządzania energią z OZE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2 pkt.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1) Deklaracja uczestnictwa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87027975"/>
                  </a:ext>
                </a:extLst>
              </a:tr>
            </a:tbl>
          </a:graphicData>
        </a:graphic>
      </p:graphicFrame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487765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prowadzenia naboru</a:t>
            </a:r>
            <a:br>
              <a:rPr lang="pl-PL" b="1" dirty="0"/>
            </a:br>
            <a:r>
              <a:rPr lang="pl-PL" sz="2400" b="1" dirty="0"/>
              <a:t>Kryteria oceny merytorycznej wniosków</a:t>
            </a:r>
            <a:r>
              <a:rPr lang="pl-PL" dirty="0"/>
              <a:t/>
            </a:r>
            <a:br>
              <a:rPr lang="pl-PL" dirty="0"/>
            </a:br>
            <a:endParaRPr lang="pl-PL" sz="3600" b="1" dirty="0"/>
          </a:p>
        </p:txBody>
      </p:sp>
      <p:graphicFrame>
        <p:nvGraphicFramePr>
          <p:cNvPr id="4" name="Symbol zastępczy zawartości 3">
            <a:extLst>
              <a:ext uri="{FF2B5EF4-FFF2-40B4-BE49-F238E27FC236}">
                <a16:creationId xmlns:a16="http://schemas.microsoft.com/office/drawing/2014/main" xmlns="" id="{5BADB059-7CA9-406D-B707-F05F84A762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9318951"/>
              </p:ext>
            </p:extLst>
          </p:nvPr>
        </p:nvGraphicFramePr>
        <p:xfrm>
          <a:off x="677334" y="1930400"/>
          <a:ext cx="8928361" cy="3291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7306">
                  <a:extLst>
                    <a:ext uri="{9D8B030D-6E8A-4147-A177-3AD203B41FA5}">
                      <a16:colId xmlns:a16="http://schemas.microsoft.com/office/drawing/2014/main" xmlns="" val="3533324334"/>
                    </a:ext>
                  </a:extLst>
                </a:gridCol>
                <a:gridCol w="1226433">
                  <a:extLst>
                    <a:ext uri="{9D8B030D-6E8A-4147-A177-3AD203B41FA5}">
                      <a16:colId xmlns:a16="http://schemas.microsoft.com/office/drawing/2014/main" xmlns="" val="2251420110"/>
                    </a:ext>
                  </a:extLst>
                </a:gridCol>
                <a:gridCol w="3466152">
                  <a:extLst>
                    <a:ext uri="{9D8B030D-6E8A-4147-A177-3AD203B41FA5}">
                      <a16:colId xmlns:a16="http://schemas.microsoft.com/office/drawing/2014/main" xmlns="" val="1800195913"/>
                    </a:ext>
                  </a:extLst>
                </a:gridCol>
                <a:gridCol w="1195754">
                  <a:extLst>
                    <a:ext uri="{9D8B030D-6E8A-4147-A177-3AD203B41FA5}">
                      <a16:colId xmlns:a16="http://schemas.microsoft.com/office/drawing/2014/main" xmlns="" val="2030735252"/>
                    </a:ext>
                  </a:extLst>
                </a:gridCol>
                <a:gridCol w="2642716">
                  <a:extLst>
                    <a:ext uri="{9D8B030D-6E8A-4147-A177-3AD203B41FA5}">
                      <a16:colId xmlns:a16="http://schemas.microsoft.com/office/drawing/2014/main" xmlns="" val="11847964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Lp.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Kryterium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Definicja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Punktacja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pl-PL" sz="1400" dirty="0"/>
                        <a:t>Sposób weryfikacji</a:t>
                      </a:r>
                    </a:p>
                    <a:p>
                      <a:pPr algn="ctr"/>
                      <a:r>
                        <a:rPr lang="pl-PL" sz="1400" dirty="0"/>
                        <a:t>/potwierdzenia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37111437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6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Działania pro-ekologiczne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Uczestnik Projektu, który w dokumentach zgłoszeniowych do projektu  wskazał chęć otrzymania bezpłatnie 1 szt. kompostownika i/albo sadzonkę 1 szt. drzewka.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2 pkt.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1) Deklaracja uczestnictwa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1780669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7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Lokalizacja </a:t>
                      </a:r>
                      <a:r>
                        <a:rPr lang="pl-PL" sz="1400" dirty="0" err="1"/>
                        <a:t>nieru-chomości</a:t>
                      </a:r>
                      <a:endParaRPr lang="pl-PL" sz="1400" dirty="0"/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Uczestnik Projektu, który w dokumentach zgłoszeniowych do projektu zgłosił nieruchomość zlokalizowaną na terenie poprzemysłowym/</a:t>
                      </a: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 err="1"/>
                        <a:t>pogórniczym</a:t>
                      </a:r>
                      <a:r>
                        <a:rPr lang="pl-PL" sz="1400" dirty="0"/>
                        <a:t>/ zdewastowanym/</a:t>
                      </a: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zdegradowanym/</a:t>
                      </a:r>
                    </a:p>
                    <a:p>
                      <a:pPr marL="0" indent="0"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(dot. Gminy Miasta Tychy)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pl-PL" sz="1400" dirty="0"/>
                        <a:t>5 pkt.</a:t>
                      </a: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l-PL" sz="1400" dirty="0"/>
                        <a:t>1) Deklaracja uczestnictwa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xmlns="" val="432994066"/>
                  </a:ext>
                </a:extLst>
              </a:tr>
            </a:tbl>
          </a:graphicData>
        </a:graphic>
      </p:graphicFrame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255057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prowadzenia naboru</a:t>
            </a:r>
            <a:br>
              <a:rPr lang="pl-PL" b="1" dirty="0"/>
            </a:br>
            <a:r>
              <a:rPr lang="pl-PL" sz="2400" b="1" dirty="0"/>
              <a:t>Kryteria oceny merytorycznej wniosków</a:t>
            </a:r>
            <a:r>
              <a:rPr lang="pl-PL" dirty="0"/>
              <a:t/>
            </a:r>
            <a:br>
              <a:rPr lang="pl-PL" dirty="0"/>
            </a:br>
            <a:endParaRPr lang="pl-PL" sz="3600" b="1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33388C82-916A-45D1-8AAF-A505370CC0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l-PL" dirty="0"/>
              <a:t>Punkty oceny formalnej i merytorycznej </a:t>
            </a:r>
            <a:r>
              <a:rPr lang="pl-PL" b="1" u="sng" dirty="0"/>
              <a:t>są sumowane</a:t>
            </a:r>
            <a:r>
              <a:rPr lang="pl-PL" dirty="0"/>
              <a:t>.</a:t>
            </a:r>
          </a:p>
          <a:p>
            <a:r>
              <a:rPr lang="pl-PL" dirty="0"/>
              <a:t>Zmiana zakresu dokumentów zgłoszeniowych i/albo oświadczenia Uczestnika projektu w zakresie kryterium oceny merytorycznej (w trakcie realizacji projektu) będzie skutkowała ponowną oceną jego dokumentów zgłoszeniowych. </a:t>
            </a:r>
          </a:p>
          <a:p>
            <a:r>
              <a:rPr lang="pl-PL" dirty="0"/>
              <a:t>W przypadku otrzymania przez więcej niż jednego Uczestnika Projektu tej samej liczby punktów na etapie oceny merytorycznej w ramach zadeklarowanej/</a:t>
            </a:r>
            <a:r>
              <a:rPr lang="pl-PL" dirty="0" err="1"/>
              <a:t>ych</a:t>
            </a:r>
            <a:r>
              <a:rPr lang="pl-PL" dirty="0"/>
              <a:t> instalacji </a:t>
            </a:r>
            <a:r>
              <a:rPr lang="pl-PL" b="1" u="sng" dirty="0"/>
              <a:t>decydować będzie kolejność zgłoszeń</a:t>
            </a:r>
          </a:p>
          <a:p>
            <a:r>
              <a:rPr lang="pl-PL" dirty="0"/>
              <a:t>O wynikach oceny formalnej i merytorycznej Uczestnik Projektu zostanie poinformowany poprzez publikację list na stronie internetowej https://umtychy.pl i https://wyry.pl oraz w Punkcie Obsługi Grantobiorców. </a:t>
            </a:r>
            <a:r>
              <a:rPr lang="pl-PL" b="1" u="sng" dirty="0"/>
              <a:t>Grantodawca zastrzega sobie publikację powyższych list w różnych terminach. </a:t>
            </a:r>
          </a:p>
          <a:p>
            <a:endParaRPr lang="pl-PL" b="1" u="sng" dirty="0"/>
          </a:p>
        </p:txBody>
      </p:sp>
    </p:spTree>
    <p:extLst>
      <p:ext uri="{BB962C8B-B14F-4D97-AF65-F5344CB8AC3E}">
        <p14:creationId xmlns:p14="http://schemas.microsoft.com/office/powerpoint/2010/main" val="181957593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prowadzenia naboru</a:t>
            </a:r>
            <a:br>
              <a:rPr lang="pl-PL" b="1" dirty="0"/>
            </a:br>
            <a:r>
              <a:rPr lang="pl-PL" sz="2400" b="1" dirty="0"/>
              <a:t>Odwołanie od wyników oceny</a:t>
            </a:r>
            <a:r>
              <a:rPr lang="pl-PL" dirty="0"/>
              <a:t/>
            </a:r>
            <a:br>
              <a:rPr lang="pl-PL" dirty="0"/>
            </a:br>
            <a:endParaRPr lang="pl-PL" sz="3600" b="1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33388C82-916A-45D1-8AAF-A505370CC0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Uczestnikowi Projektu przysługuje złożenie odwołania od wyniku oceny formalnej i merytorycznej </a:t>
            </a:r>
          </a:p>
          <a:p>
            <a:r>
              <a:rPr lang="pl-PL" dirty="0"/>
              <a:t>Odwołanie należy złożyć w formie pisemnej w Punkcie Obsługi Grantobiorców w terminie 7 dni roboczych od opublikowania listy</a:t>
            </a:r>
          </a:p>
          <a:p>
            <a:r>
              <a:rPr lang="pl-PL" dirty="0"/>
              <a:t>Grantodawca rozpatrzy odwołanie w ciągu 30 dni roboczych od daty wpływu odwołania. </a:t>
            </a:r>
          </a:p>
          <a:p>
            <a:r>
              <a:rPr lang="pl-PL" dirty="0"/>
              <a:t>Odwołania złożone w terminie późniejszym nie będą rozpatrywane.</a:t>
            </a:r>
          </a:p>
        </p:txBody>
      </p:sp>
    </p:spTree>
    <p:extLst>
      <p:ext uri="{BB962C8B-B14F-4D97-AF65-F5344CB8AC3E}">
        <p14:creationId xmlns:p14="http://schemas.microsoft.com/office/powerpoint/2010/main" val="56725463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realizacji inwestycji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pl-PL" dirty="0"/>
              <a:t>Po ogłoszeniu list wyników Uczestnicy projektu wybrani do </a:t>
            </a:r>
            <a:r>
              <a:rPr lang="pl-PL" sz="1800" dirty="0"/>
              <a:t>realizacji zostają wezwani do złożenia dokumentów niezbędnych do podpisania umowy.</a:t>
            </a:r>
          </a:p>
          <a:p>
            <a:r>
              <a:rPr lang="pl-PL" dirty="0"/>
              <a:t>Dokumenty niezbędne do podpisania umowy:</a:t>
            </a:r>
          </a:p>
          <a:p>
            <a:pPr lvl="1"/>
            <a:r>
              <a:rPr lang="pl-PL" dirty="0"/>
              <a:t>Informacja o wyborze Wykonawcy w postaci wybranej do realizacji oferty wykonawcy. </a:t>
            </a:r>
            <a:r>
              <a:rPr lang="pl-PL" b="1" u="sng" dirty="0"/>
              <a:t>Operator opublikuje wzór przykładowej oferty. Nie jest konieczne sporządzenie oferty na wzorze.</a:t>
            </a:r>
          </a:p>
          <a:p>
            <a:pPr lvl="1"/>
            <a:r>
              <a:rPr lang="pl-PL" dirty="0"/>
              <a:t>Informacja niezbędna do zawarcia umowy o powierzenie grantu wraz z załącznikami (zgodnie z załącznikiem nr 4 do regulaminu)</a:t>
            </a:r>
          </a:p>
          <a:p>
            <a:pPr lvl="1"/>
            <a:r>
              <a:rPr lang="pl-PL" dirty="0"/>
              <a:t>Dokument OZC (wyłącznie w przypadku zakresów dotyczących pomp ciepła). Wytyczne dotyczące zakresu i formy opracowania dokumentu OZC przekaże Uczestnikom projektu Operator projektu na etapie ogłoszenia wyników naboru do projektu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5297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realizacji inwestycji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Dokumenty niezbędne do podpisania umowy składane są wyłącznie na dany rok kalendarzowy. Termin składania dokumentów do umów:</a:t>
            </a:r>
          </a:p>
          <a:p>
            <a:pPr lvl="1"/>
            <a:r>
              <a:rPr lang="pl-PL" dirty="0"/>
              <a:t>Inwestycje realizowane w roku 2025: do 30 dni od publikacji listy,</a:t>
            </a:r>
          </a:p>
          <a:p>
            <a:pPr lvl="1"/>
            <a:r>
              <a:rPr lang="pl-PL" dirty="0"/>
              <a:t>Inwestycje realizowane w roku 2026: do 31 grudnia 2025 roku, Operator wezwie wszystkich Grantobiorców do złożenia dokumentów w wyznaczonym terminie,</a:t>
            </a:r>
          </a:p>
          <a:p>
            <a:pPr lvl="1"/>
            <a:r>
              <a:rPr lang="pl-PL" dirty="0"/>
              <a:t>Inwestycje realizowane w roku 2027: do 31 grudnia 2026 roku, Operator wezwie wszystkich Grantobiorców do złożenia dokumentów w wyznaczonym terminie. Brak złożenia dokumentów w terminie do 31.grudnia 2026 roku będzie traktowany jak rezygnacja z realizacji projektu.</a:t>
            </a:r>
          </a:p>
          <a:p>
            <a:pPr lvl="1"/>
            <a:endParaRPr lang="pl-PL" dirty="0"/>
          </a:p>
          <a:p>
            <a:pPr lvl="1"/>
            <a:endParaRPr lang="pl-PL" dirty="0"/>
          </a:p>
          <a:p>
            <a:endParaRPr lang="pl-PL" sz="1800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655495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realizacji inwestycji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Grantobiorca jest zobowiązany do podpisania umowy przed rozpoczęciem realizacji prac związanych z montażem instalacji OZE</a:t>
            </a:r>
          </a:p>
          <a:p>
            <a:r>
              <a:rPr lang="pl-PL" dirty="0"/>
              <a:t>Grantobiorca jest zobowiązany do zawarcia umowy pomiędzy Grantobiorcą, a Wykonawcą/</a:t>
            </a:r>
            <a:r>
              <a:rPr lang="pl-PL" dirty="0" err="1"/>
              <a:t>ami</a:t>
            </a:r>
            <a:r>
              <a:rPr lang="pl-PL" dirty="0"/>
              <a:t> Inwestycji. Umowa z Wykonawcą/</a:t>
            </a:r>
            <a:r>
              <a:rPr lang="pl-PL" dirty="0" err="1"/>
              <a:t>ami</a:t>
            </a:r>
            <a:r>
              <a:rPr lang="pl-PL" dirty="0"/>
              <a:t> Inwestycji nie może zostać zawarta przed podpisaniem umowy o powierzenie grantu.</a:t>
            </a:r>
          </a:p>
          <a:p>
            <a:r>
              <a:rPr lang="pl-PL" dirty="0"/>
              <a:t>Zgłoszenie gotowości do odbioru jest możliwe pod warunkiem Wykonania całości instalacji (zakresu którego dotyczył wniosek/umowa o grant).</a:t>
            </a:r>
          </a:p>
          <a:p>
            <a:pPr lvl="1"/>
            <a:endParaRPr lang="pl-PL" dirty="0"/>
          </a:p>
          <a:p>
            <a:pPr lvl="1"/>
            <a:endParaRPr lang="pl-PL" dirty="0"/>
          </a:p>
          <a:p>
            <a:endParaRPr lang="pl-PL" sz="1800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69289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realizacji inwestycji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l-PL" dirty="0"/>
              <a:t>Odbiór instalacji obejmuje:</a:t>
            </a:r>
          </a:p>
          <a:p>
            <a:pPr lvl="1"/>
            <a:r>
              <a:rPr lang="pl-PL" dirty="0"/>
              <a:t>sprawdzeniem instalacji OZE pod kątem jej prawidłowego montażu oraz zgodności z podpisaną Umową o powierzenie grantu</a:t>
            </a:r>
          </a:p>
          <a:p>
            <a:r>
              <a:rPr lang="pl-PL" dirty="0"/>
              <a:t>W przypadku stwierdzonych wad wykonania instalacji OZE Operator wraz z Grantobiorcą wyznaczają termin dla Wykonawcy usunięcia wad oraz wyznaczają kolejny termin odbioru.</a:t>
            </a:r>
          </a:p>
          <a:p>
            <a:r>
              <a:rPr lang="pl-PL" dirty="0"/>
              <a:t>Operator w wyniku odbioru:</a:t>
            </a:r>
          </a:p>
          <a:p>
            <a:pPr lvl="1"/>
            <a:r>
              <a:rPr lang="pl-PL" dirty="0"/>
              <a:t>podpisze protokół, </a:t>
            </a:r>
          </a:p>
          <a:p>
            <a:pPr lvl="1"/>
            <a:r>
              <a:rPr lang="pl-PL" dirty="0"/>
              <a:t>wykona dokumentację fotograficzną w zakresie:</a:t>
            </a:r>
          </a:p>
          <a:p>
            <a:pPr lvl="2"/>
            <a:r>
              <a:rPr lang="pl-PL" dirty="0"/>
              <a:t>zamontowanych i odbieranych instalacji OZE,</a:t>
            </a:r>
          </a:p>
          <a:p>
            <a:pPr lvl="2"/>
            <a:r>
              <a:rPr lang="pl-PL" dirty="0"/>
              <a:t>tabliczek znamionowych urządzeń,</a:t>
            </a:r>
          </a:p>
          <a:p>
            <a:pPr lvl="2"/>
            <a:r>
              <a:rPr lang="pl-PL" dirty="0"/>
              <a:t>naklejek (umieszczonych przez Operatora podczas odbioru) na urządzeniach OZE.</a:t>
            </a:r>
          </a:p>
          <a:p>
            <a:endParaRPr lang="pl-PL" dirty="0"/>
          </a:p>
          <a:p>
            <a:pPr lvl="1"/>
            <a:endParaRPr lang="pl-PL" dirty="0"/>
          </a:p>
          <a:p>
            <a:pPr lvl="1"/>
            <a:endParaRPr lang="pl-PL" dirty="0"/>
          </a:p>
          <a:p>
            <a:endParaRPr lang="pl-PL" sz="1800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72568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realizacji inwestycji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Po pozytywnym odbiorze inwestycji dokonuje zapłaty za fakturę/rachunek na rzecz Wykonawcy/ów. </a:t>
            </a:r>
          </a:p>
          <a:p>
            <a:r>
              <a:rPr lang="pl-PL" dirty="0"/>
              <a:t>Dopuszcza się zapłatę wynagrodzenia Wykonawcy/com w transzach (zaliczkach) przez Grantobiorcę, lecz nie wcześniej niż po dacie zawarcia umowy o powierzenie grantu.</a:t>
            </a:r>
          </a:p>
          <a:p>
            <a:r>
              <a:rPr lang="pl-PL" dirty="0"/>
              <a:t>Wniosek o wypłatę grantu należy złożyć do 15 dni roboczych od dnia odbioru końcowego Instalacji OZE (lecz nie później niż do końca października danego roku kalendarzowego).</a:t>
            </a:r>
          </a:p>
          <a:p>
            <a:pPr lvl="1"/>
            <a:endParaRPr lang="pl-PL" dirty="0"/>
          </a:p>
          <a:p>
            <a:pPr lvl="1"/>
            <a:endParaRPr lang="pl-PL" dirty="0"/>
          </a:p>
          <a:p>
            <a:endParaRPr lang="pl-PL" sz="1800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5499487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związane z rozliczeniem grantu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00299"/>
            <a:ext cx="8707826" cy="3880773"/>
          </a:xfrm>
        </p:spPr>
        <p:txBody>
          <a:bodyPr>
            <a:normAutofit fontScale="92500" lnSpcReduction="20000"/>
          </a:bodyPr>
          <a:lstStyle/>
          <a:p>
            <a:r>
              <a:rPr lang="pl-PL" sz="1800" dirty="0"/>
              <a:t>W celu rozliczenia grantu Grantobiorca ma </a:t>
            </a:r>
            <a:r>
              <a:rPr lang="pl-PL" dirty="0"/>
              <a:t>obowiązek złożyć podpisany wniosek o wypłatę grantu (oryginał dokumentu) wraz z następującymi załącznikami:</a:t>
            </a:r>
          </a:p>
          <a:p>
            <a:pPr lvl="1"/>
            <a:r>
              <a:rPr lang="pl-PL" dirty="0"/>
              <a:t>dowód księgowy – faktury/rachunki potwierdzające realizację Inwestycji, wystawione imiennie na wszystkich Grantobiorcę/ów (współwłaścicieli) (oryginał)</a:t>
            </a:r>
          </a:p>
          <a:p>
            <a:pPr lvl="1"/>
            <a:r>
              <a:rPr lang="pl-PL" dirty="0"/>
              <a:t>dokument potwierdzający dokonanie zapłaty dowodu księgowego (potwierdzenie przelewu, wyciąg bankowy). Brak możliwości płatności wynagrodzenia Wykonawcy ujętego w dowodzie księgowym gotówką, co oznacza, że nie będą akceptowane pokwitowania przyjęcia gotówki (oryginał)</a:t>
            </a:r>
          </a:p>
          <a:p>
            <a:pPr lvl="1"/>
            <a:r>
              <a:rPr lang="pl-PL" dirty="0"/>
              <a:t>dokument potwierdzający zakończenie budowy w przypadku budynków nowych, oddanych do użytkowania po złożeniu dokumentów zgłoszeniowych w projekcie - jeśli dotyczy  (kopia),</a:t>
            </a:r>
          </a:p>
          <a:p>
            <a:pPr lvl="1"/>
            <a:r>
              <a:rPr lang="pl-PL" dirty="0"/>
              <a:t>karta gwarancyjna dla Instalacji OZE (kopia)</a:t>
            </a:r>
          </a:p>
          <a:p>
            <a:pPr lvl="1"/>
            <a:r>
              <a:rPr lang="pl-PL" dirty="0"/>
              <a:t>dokument potwierdzający trwałą likwidację źródła ciepła, jeśli dotyczy (dokument potwierdzający złomowanie lub oświadczenie w przypadku pieca) (kopia)</a:t>
            </a:r>
          </a:p>
          <a:p>
            <a:pPr lvl="1"/>
            <a:endParaRPr lang="pl-PL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200874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Zasady związane z rozliczeniem grantu</a:t>
            </a:r>
            <a:endParaRPr lang="pl-PL" sz="3600" b="1" dirty="0"/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1800" dirty="0"/>
              <a:t>W celu rozliczenia grantu Grantobiorca ma </a:t>
            </a:r>
            <a:r>
              <a:rPr lang="pl-PL" dirty="0"/>
              <a:t>obowiązek złożyć podpisany wniosek o wypłatę grantu (oryginał dokumentu) wraz z następującymi załącznikami:</a:t>
            </a:r>
          </a:p>
          <a:p>
            <a:pPr lvl="1"/>
            <a:r>
              <a:rPr lang="pl-PL" dirty="0"/>
              <a:t>Protokół odbioru końcowego Instalacji OZE, podpisany przez Wykonawcę/ów, Operatora projektu i Grantobiorcę (dołącza Operator).</a:t>
            </a:r>
          </a:p>
          <a:p>
            <a:pPr lvl="1"/>
            <a:r>
              <a:rPr lang="pl-PL" dirty="0"/>
              <a:t>Umowa/y zawarta/e pomiędzy Grantobiorcą, a Wykonawcą/</a:t>
            </a:r>
            <a:r>
              <a:rPr lang="pl-PL" dirty="0" err="1"/>
              <a:t>ami</a:t>
            </a:r>
            <a:r>
              <a:rPr lang="pl-PL" dirty="0"/>
              <a:t> (kopia).</a:t>
            </a:r>
          </a:p>
          <a:p>
            <a:pPr lvl="1"/>
            <a:r>
              <a:rPr lang="pl-PL" dirty="0"/>
              <a:t>Zgłoszenie podłączenia do sieci elektroenergetycznej w przypadku instalacji fotowoltaicznej (kopia).</a:t>
            </a:r>
          </a:p>
          <a:p>
            <a:pPr lvl="1"/>
            <a:r>
              <a:rPr lang="pl-PL" dirty="0"/>
              <a:t>Polisa ubezpieczeniowa dla zamontowanej/</a:t>
            </a:r>
            <a:r>
              <a:rPr lang="pl-PL" dirty="0" err="1"/>
              <a:t>ych</a:t>
            </a:r>
            <a:r>
              <a:rPr lang="pl-PL" dirty="0"/>
              <a:t> Instalacji OZE lub aneks do istniejącej polisy ubezpieczeniowej, poszerzający zakres ubezpieczenia (kopia).</a:t>
            </a:r>
          </a:p>
          <a:p>
            <a:pPr lvl="1"/>
            <a:r>
              <a:rPr lang="pl-PL" dirty="0"/>
              <a:t>Dokumentację fotograficzną do Wniosku (dołącza Operator).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719025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Ważne założenia dotyczące projektu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Działalność gospodarcza</a:t>
            </a:r>
          </a:p>
          <a:p>
            <a:pPr lvl="1"/>
            <a:r>
              <a:rPr lang="pl-PL" dirty="0"/>
              <a:t>W projekcie prowadzona działalność gospodarcza na nieruchomości Uczestnika projektu/Grantobiorcy jest dopuszczona jedynie w sytuacji w której osoba fizyczna, formalnie zgłosiła swoją działalność gospodarczą do odpowiedniego rejestru (np. CEIDG, REGON), ale faktycznie nie wykonuje żadnych działań, które można by zakwalifikować jako prowadzenie działalności gospodarczej w miejscu realizacji projektu, takich jak sprzedaż towarów, świadczenie usług, czy generowanie dochodów.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99897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Ważne założenia dotyczące projektu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dirty="0"/>
              <a:t>W przypadku sprzedaży nieruchomości, przed podpisaniem umowy o powierzenie grantu nowy nabywca nieruchomości nie ma możliwości realizacji inwestycji OZE. </a:t>
            </a:r>
          </a:p>
          <a:p>
            <a:r>
              <a:rPr lang="pl-PL" dirty="0"/>
              <a:t>Nowy właściciel będzie musiał złożyć nową deklarację udziału w projekcie (dokumenty zgłoszeniowe) w kolejnym naborze (uzupełniającym) jeśli zostanie ogłoszony przez Grantodawcę.</a:t>
            </a:r>
          </a:p>
          <a:p>
            <a:endParaRPr lang="pl-PL" sz="1800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559197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Ważne założenia dotyczące projektu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>
            <a:normAutofit fontScale="92500" lnSpcReduction="20000"/>
          </a:bodyPr>
          <a:lstStyle/>
          <a:p>
            <a:r>
              <a:rPr lang="pl-PL" dirty="0"/>
              <a:t>W przypadku zmiany właściciela/współwłaściciela nieruchomości (w wyniku jego śmierci lub sprzedaży nieruchomości) po zawarciu umowy o powierzenie grantu i/albo po wypłacie grantu) jest dopuszczalne jednakże wszelkie prawa  i obowiązki określone w umowie o powierzenie grantu przechodzą na nowego właściciela, w tym również konieczność poddania się czynnościom kontrolnym  i monitorującym. </a:t>
            </a:r>
          </a:p>
          <a:p>
            <a:r>
              <a:rPr lang="pl-PL" dirty="0"/>
              <a:t>Osoba, która uzyskała dotację i zamierza sprzedać nieruchomość jest zobowiązana poinformować o tym nowego właściciela. </a:t>
            </a:r>
          </a:p>
          <a:p>
            <a:r>
              <a:rPr lang="pl-PL" dirty="0"/>
              <a:t>Grantobiorca musi poinformować pisemnie Grantodawcę o zmianie właściciela nieruchomości w ciągu 30 dni od zaistnienia opisanych okoliczności. </a:t>
            </a:r>
          </a:p>
          <a:p>
            <a:r>
              <a:rPr lang="pl-PL" dirty="0"/>
              <a:t>Nowy nabywca nieruchomości musi posiadać tytuł prawny do nieruchomości i nie może być wykluczony z możliwości otrzymania dofinansowania na zasadach określonych w art. 207 ustawy o finansach publicznych.</a:t>
            </a:r>
          </a:p>
          <a:p>
            <a:endParaRPr lang="pl-PL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96971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Ważne założenia dotyczące projektu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2000" dirty="0"/>
              <a:t>Uczestnik projektu z terenu Gminy Miasta Tychy, który wnioskując  o system (zaznaczając w deklaracji zgłoszeniowej) a nie otrzyma systemu zarządzania energią z uwagi na ograniczony limit 50 szt. będzie musiał  wyposażyć zabudowane instalacje OZE o powyższy system na własny koszt. </a:t>
            </a:r>
          </a:p>
          <a:p>
            <a:r>
              <a:rPr lang="pl-PL" sz="2000" dirty="0"/>
              <a:t>Powyższy warunek dotyczy wyłącznie zestawu instalacji fotowoltaicznej + pompy ciepła + magazynu energii.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23321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Ważne założenia dotyczące projektu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pl-PL" sz="2400" b="1" dirty="0"/>
              <a:t>Nie ma możliwości zmiany przeznaczenia grantu określonego w umowie o powierzenie grantu.</a:t>
            </a:r>
          </a:p>
          <a:p>
            <a:endParaRPr lang="pl-PL" sz="2400" b="1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895967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Pytania i odpowiedzi</a:t>
            </a:r>
            <a:br>
              <a:rPr lang="pl-PL" b="1" dirty="0"/>
            </a:br>
            <a:endParaRPr lang="pl-PL" sz="3600" b="1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xmlns="" id="{CC20E52C-B8D3-4D16-A7E4-7C29626BC0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CZĘŚĆ I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752621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631596"/>
            <a:ext cx="8596668" cy="1706251"/>
          </a:xfrm>
        </p:spPr>
        <p:txBody>
          <a:bodyPr>
            <a:noAutofit/>
          </a:bodyPr>
          <a:lstStyle/>
          <a:p>
            <a:r>
              <a:rPr lang="pl-PL" b="1" dirty="0"/>
              <a:t>DZIĘKUJEMY ZA UWAGĘ</a:t>
            </a:r>
            <a:br>
              <a:rPr lang="pl-PL" b="1" dirty="0"/>
            </a:br>
            <a:endParaRPr lang="pl-PL" sz="3600" b="1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xmlns="" id="{CC20E52C-B8D3-4D16-A7E4-7C29626BC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5" y="2337847"/>
            <a:ext cx="8596668" cy="3308808"/>
          </a:xfrm>
        </p:spPr>
        <p:txBody>
          <a:bodyPr>
            <a:normAutofit fontScale="25000" lnSpcReduction="20000"/>
          </a:bodyPr>
          <a:lstStyle/>
          <a:p>
            <a:r>
              <a:rPr lang="pl-PL" sz="8000" b="1" dirty="0"/>
              <a:t>Operator projektu:</a:t>
            </a:r>
          </a:p>
          <a:p>
            <a:r>
              <a:rPr lang="pl-PL" sz="8000" b="1" dirty="0"/>
              <a:t>ATsys.pl Sp. z.o.o. Spółka Komandytowa</a:t>
            </a:r>
          </a:p>
          <a:p>
            <a:r>
              <a:rPr lang="pl-PL" sz="8000" b="1" dirty="0"/>
              <a:t>E-mail: </a:t>
            </a:r>
          </a:p>
          <a:p>
            <a:r>
              <a:rPr lang="pl-PL" sz="8000" b="1" dirty="0">
                <a:hlinkClick r:id="rId3"/>
              </a:rPr>
              <a:t>ozetychy@niskaemisja.pl</a:t>
            </a:r>
            <a:endParaRPr lang="pl-PL" sz="8000" b="1" dirty="0"/>
          </a:p>
          <a:p>
            <a:endParaRPr lang="pl-PL" sz="8000" b="1" dirty="0"/>
          </a:p>
          <a:p>
            <a:r>
              <a:rPr lang="pl-PL" sz="8000" b="1" dirty="0"/>
              <a:t>Numer infolinii: 32 433 42 43</a:t>
            </a:r>
          </a:p>
          <a:p>
            <a:r>
              <a:rPr lang="pl-PL" sz="8000" b="1" dirty="0"/>
              <a:t>Adres Punktu Obsługi Grantobiorców:</a:t>
            </a:r>
          </a:p>
          <a:p>
            <a:r>
              <a:rPr lang="pl-PL" sz="8000" b="1" dirty="0">
                <a:solidFill>
                  <a:schemeClr val="accent1"/>
                </a:solidFill>
              </a:rPr>
              <a:t>POG Tychy – ul. Grota Roweckiego 42-44, pok. 308</a:t>
            </a:r>
            <a:endParaRPr lang="pl-PL" sz="8000" b="1" dirty="0"/>
          </a:p>
          <a:p>
            <a:endParaRPr lang="pl-PL" sz="8000" b="1" dirty="0"/>
          </a:p>
          <a:p>
            <a:endParaRPr lang="pl-PL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129727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dirty="0"/>
              <a:t>CZĘŚĆ II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tekstu 4">
            <a:extLst>
              <a:ext uri="{FF2B5EF4-FFF2-40B4-BE49-F238E27FC236}">
                <a16:creationId xmlns:a16="http://schemas.microsoft.com/office/drawing/2014/main" xmlns="" id="{D35C93DD-60A2-49EC-B5EA-9B2CABF64C7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558780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l"/>
            <a:r>
              <a:rPr lang="pl-PL" sz="3600" b="1" dirty="0"/>
              <a:t>Plan prezentacji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1800" dirty="0"/>
              <a:t>Część II</a:t>
            </a:r>
          </a:p>
          <a:p>
            <a:pPr lvl="1"/>
            <a:r>
              <a:rPr lang="pl-PL" dirty="0"/>
              <a:t>Dokumenty niezbędne do złożenia w ramach naboru deklaracji</a:t>
            </a:r>
          </a:p>
          <a:p>
            <a:pPr lvl="1"/>
            <a:r>
              <a:rPr lang="pl-PL" dirty="0"/>
              <a:t>Sposób i zasady wypełnienia deklaracji udziału w projekcie</a:t>
            </a:r>
          </a:p>
          <a:p>
            <a:pPr lvl="1"/>
            <a:r>
              <a:rPr lang="pl-PL" dirty="0"/>
              <a:t>Sposób i zasady wypełnienia Ankiety instalacji OZE</a:t>
            </a:r>
          </a:p>
          <a:p>
            <a:pPr lvl="1"/>
            <a:r>
              <a:rPr lang="pl-PL" dirty="0"/>
              <a:t>Pytania i odpowiedzi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34132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9029374" cy="1320800"/>
          </a:xfrm>
        </p:spPr>
        <p:txBody>
          <a:bodyPr>
            <a:noAutofit/>
          </a:bodyPr>
          <a:lstStyle/>
          <a:p>
            <a:r>
              <a:rPr lang="pl-PL" b="1" dirty="0"/>
              <a:t>Dokumenty niezbędne do złożenia w ramach naboru deklaracji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pl-PL" dirty="0"/>
              <a:t>Na komplet dokumentów zgłoszeniowych składają się:</a:t>
            </a:r>
          </a:p>
          <a:p>
            <a:pPr lvl="1"/>
            <a:r>
              <a:rPr lang="pl-PL" dirty="0"/>
              <a:t>Deklaracja udziału w Projekcie – wzór stanowi załącznik nr 1 do Regulaminu,</a:t>
            </a:r>
          </a:p>
          <a:p>
            <a:pPr lvl="1"/>
            <a:r>
              <a:rPr lang="pl-PL" dirty="0"/>
              <a:t>Ankieta dotycząca wybranej Instalacji OZE – wzór stanowi załącznik nr 2 do Regulaminu,</a:t>
            </a:r>
          </a:p>
          <a:p>
            <a:pPr lvl="1"/>
            <a:r>
              <a:rPr lang="pl-PL" dirty="0"/>
              <a:t>Pełnomocnictwo współwłaściciela nieruchomości do złożenia dokumentów i realizację inwestycji (jeśli dotyczy) – wzór stanowi załącznik nr 3A do Regulaminu – </a:t>
            </a:r>
            <a:r>
              <a:rPr lang="pl-PL" b="1" dirty="0"/>
              <a:t>dotyczy sytuacji, gdy wyznaczany jest 1 przedstawiciel do reprezentowania wszystkich współwłaścicieli</a:t>
            </a:r>
            <a:r>
              <a:rPr lang="pl-PL" dirty="0"/>
              <a:t>.</a:t>
            </a:r>
          </a:p>
          <a:p>
            <a:pPr lvl="1"/>
            <a:r>
              <a:rPr lang="pl-PL" dirty="0"/>
              <a:t>Pełnomocnictwo do złożenia dokumentów zgłoszeniowych (jeśli dotyczy) – wzór stanowi załącznik nr 3B do Regulaminu - </a:t>
            </a:r>
            <a:r>
              <a:rPr lang="pl-PL" b="1" dirty="0"/>
              <a:t>dotyczy sytuacji, gdy wyznaczana jest osoba niebędąca właścicielem/współwłaścicielem do reprezentowania wszystkich współwłaścicieli/właściciela</a:t>
            </a:r>
          </a:p>
          <a:p>
            <a:r>
              <a:rPr lang="pl-PL" dirty="0"/>
              <a:t>Dodatkowe załączniki, które zaleca się dołączyć do deklaracji w celu usprawnienia weryfikacji:</a:t>
            </a:r>
          </a:p>
          <a:p>
            <a:pPr lvl="1"/>
            <a:r>
              <a:rPr lang="pl-PL" dirty="0"/>
              <a:t>Rachunki potwierdzające realne (</a:t>
            </a:r>
            <a:r>
              <a:rPr lang="pl-PL" u="sng" dirty="0"/>
              <a:t>nie szacowane</a:t>
            </a:r>
            <a:r>
              <a:rPr lang="pl-PL" dirty="0"/>
              <a:t>) zużycie energii w budynku za okres 12 miesięcy (budynki istniejące)</a:t>
            </a:r>
          </a:p>
          <a:p>
            <a:pPr lvl="1"/>
            <a:r>
              <a:rPr lang="pl-PL" dirty="0"/>
              <a:t>Dokument potwierdzający prognozowane zużycie energii (np. świadectwo charakterystyki energetycznej, wyciąg z dokumentacji technicznej) (budynki nowe)</a:t>
            </a:r>
          </a:p>
          <a:p>
            <a:pPr lvl="1"/>
            <a:endParaRPr lang="pl-PL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12038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deklaracji udziału w projekcie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FF98DDC9-D16A-4C58-802E-5A9E4B656C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Część I - Dane Uczestnika/-ów projektu – należy wypełnić dane wszystkich współwłaścicieli. Dane muszą pokrywać się z księgą wieczystą.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6" name="Obraz 5">
            <a:extLst>
              <a:ext uri="{FF2B5EF4-FFF2-40B4-BE49-F238E27FC236}">
                <a16:creationId xmlns:a16="http://schemas.microsoft.com/office/drawing/2014/main" xmlns="" id="{D837DC10-6FE9-4551-B3FC-204AD3C705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333" y="3115978"/>
            <a:ext cx="8325989" cy="2629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75975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deklaracji udziału w projekcie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FF98DDC9-D16A-4C58-802E-5A9E4B656C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Część II - Dane nieruchomości na której będzie realizowana inwestycyjna i której dotyczy instalacja OZE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7D0345E7-6661-4509-A238-DCADF3E513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334" y="2948450"/>
            <a:ext cx="8605922" cy="1724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34675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deklaracji udziału w projekcie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FF98DDC9-D16A-4C58-802E-5A9E4B656C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pl-PL" dirty="0"/>
              <a:t>Część III – Tabela z wyborem instalacji OZE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E0E0D302-4AE9-49C3-A8AD-220776F9C8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334" y="2522816"/>
            <a:ext cx="6416802" cy="3518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95961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deklaracji udziału w projekcie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FF98DDC9-D16A-4C58-802E-5A9E4B656C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pl-PL" dirty="0"/>
              <a:t>Część III – Tabela z wyborem instalacji OZE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dirty="0"/>
              <a:t>W przypadku wybory zestawu (nr B.2) należy zaznaczyć czy wniosek obejmuje system zarządzania energią w § 5 pkt. 4 Regulaminu naboru i realizacji projektu grantowego (dotyczy tylko mieszkańców Gminy Miasta Tychy)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r>
              <a:rPr lang="pl-PL" b="1" dirty="0"/>
              <a:t>Ważne: </a:t>
            </a:r>
            <a:r>
              <a:rPr lang="pl-PL" dirty="0"/>
              <a:t>w ramach projektu jest możliwe sfinansowanie wyłącznie 50 sztuk systemów przyznanych Uczestnikom projektu, których wnioski otrzymały po ocenie </a:t>
            </a:r>
            <a:r>
              <a:rPr lang="pl-PL" dirty="0" err="1"/>
              <a:t>formalno</a:t>
            </a:r>
            <a:r>
              <a:rPr lang="pl-PL" dirty="0"/>
              <a:t> – merytorycznej największa ilość punktów. Uczestnik projektu, który wnioskując  o system a nie otrzyma systemu zarządzania energią  z uwagi na ograniczony limit 50 sztuk będzie musiał wyposażyć zabudowane instalacje OZE o powyższy system na własny koszt.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41771762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deklaracji udziału w projekcie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FF98DDC9-D16A-4C58-802E-5A9E4B656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50541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Część IV – Kryteria dodatkowe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D1EC4311-8F5E-4A8F-A4D5-68E9AD92B8F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334" y="2683120"/>
            <a:ext cx="8097609" cy="1245786"/>
          </a:xfrm>
          <a:prstGeom prst="rect">
            <a:avLst/>
          </a:prstGeom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xmlns="" id="{F68F1F1C-13C2-49F2-9F01-45B17B32E0E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7334" y="3928905"/>
            <a:ext cx="8097608" cy="174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951284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deklaracji udziału w projekcie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FF98DDC9-D16A-4C58-802E-5A9E4B656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50541"/>
            <a:ext cx="8596668" cy="3880773"/>
          </a:xfrm>
        </p:spPr>
        <p:txBody>
          <a:bodyPr/>
          <a:lstStyle/>
          <a:p>
            <a:pPr marL="0" indent="0">
              <a:buNone/>
            </a:pPr>
            <a:r>
              <a:rPr lang="pl-PL" dirty="0"/>
              <a:t>Część V – Oświadczenie dotyczące działalności gospodarczej</a:t>
            </a:r>
          </a:p>
          <a:p>
            <a:pPr marL="0" indent="0">
              <a:buNone/>
            </a:pPr>
            <a:endParaRPr lang="pl-PL" dirty="0"/>
          </a:p>
        </p:txBody>
      </p:sp>
      <p:pic>
        <p:nvPicPr>
          <p:cNvPr id="3" name="Obraz 2">
            <a:extLst>
              <a:ext uri="{FF2B5EF4-FFF2-40B4-BE49-F238E27FC236}">
                <a16:creationId xmlns:a16="http://schemas.microsoft.com/office/drawing/2014/main" xmlns="" id="{AD91EC0B-8E72-4CE0-AEC9-2C188591BC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333" y="2698662"/>
            <a:ext cx="8596667" cy="2770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56426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deklaracji udziału w projekcie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FF98DDC9-D16A-4C58-802E-5A9E4B656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50541"/>
            <a:ext cx="8596668" cy="388077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pl-PL" dirty="0"/>
              <a:t>Część VI – Oświadczenia dotyczące oceny formalnej Deklaracji udziału w Projekcie:</a:t>
            </a:r>
          </a:p>
          <a:p>
            <a:r>
              <a:rPr lang="pl-PL" dirty="0"/>
              <a:t>Obowiązkowe oświadczenia:</a:t>
            </a:r>
          </a:p>
          <a:p>
            <a:pPr lvl="1"/>
            <a:r>
              <a:rPr lang="pl-PL" dirty="0"/>
              <a:t>Oświadczam, że nieruchomość, na której przeprowadzona zostanie Inwestycja posiada uregulowany stan prawny.</a:t>
            </a:r>
          </a:p>
          <a:p>
            <a:pPr lvl="1"/>
            <a:r>
              <a:rPr lang="pl-PL" dirty="0"/>
              <a:t>Oświadczam, że posiadam prawo do dysponowania nieruchomością.</a:t>
            </a:r>
          </a:p>
          <a:p>
            <a:pPr lvl="1"/>
            <a:r>
              <a:rPr lang="pl-PL" dirty="0"/>
              <a:t>Oświadczam, że: budynek mieszkalny, dla którego/w którym/na którym montowana będzie Instalacja OZE jest oddany do użytkowania na dzień składania Deklaracji udziału w Projekcie. lub  budynek mieszkalny, dla którego/w którym/na którym montowana będzie Instalacja OZE będzie oddany do użytkowania na dzień składania wniosku o wypłatę grantu (lecz nie później niż do dnia 31 grudnia 2026r.). </a:t>
            </a:r>
            <a:r>
              <a:rPr lang="pl-PL" b="1" u="sng" dirty="0"/>
              <a:t>(należy wybrać odpowiednią opcję)</a:t>
            </a:r>
          </a:p>
          <a:p>
            <a:pPr lvl="1"/>
            <a:r>
              <a:rPr lang="pl-PL" dirty="0"/>
              <a:t>Oświadczam, że energia wyprodukowana z Instalacji OZE zostanie wykorzystana wyłącznie na potrzeby socjalno-bytowe w budynku mieszkalnym</a:t>
            </a:r>
          </a:p>
          <a:p>
            <a:pPr lvl="1"/>
            <a:r>
              <a:rPr lang="pl-PL" dirty="0"/>
              <a:t>Oświadczam, że nieruchomość, na której realizowana będzie inwestycja nie jest objęta ochroną konserwatora zabytków lub zabytkiem</a:t>
            </a:r>
          </a:p>
        </p:txBody>
      </p:sp>
    </p:spTree>
    <p:extLst>
      <p:ext uri="{BB962C8B-B14F-4D97-AF65-F5344CB8AC3E}">
        <p14:creationId xmlns:p14="http://schemas.microsoft.com/office/powerpoint/2010/main" val="169397873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deklaracji udziału w projekcie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FF98DDC9-D16A-4C58-802E-5A9E4B656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50541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/>
              <a:t>Część VI – Oświadczenia dotyczące oceny formalnej Deklaracji udziału w Projekcie:</a:t>
            </a:r>
          </a:p>
          <a:p>
            <a:r>
              <a:rPr lang="pl-PL" dirty="0"/>
              <a:t>Oświadczenia nieobowiązkowe:</a:t>
            </a:r>
          </a:p>
          <a:p>
            <a:pPr lvl="1"/>
            <a:r>
              <a:rPr lang="pl-PL" dirty="0"/>
              <a:t>Oświadczam, że posiadam zgodę i pełnomocnictwo od pozostałych współwłaścicieli na złożenie Deklaracji, podpisanie umowy o powierzenie grantu i realizację Inwestycji. </a:t>
            </a:r>
            <a:r>
              <a:rPr lang="pl-PL" b="1" u="sng" dirty="0"/>
              <a:t>(dotyczy tylko współwłaścicieli posiadających pełnomocnictwo)</a:t>
            </a:r>
          </a:p>
          <a:p>
            <a:pPr lvl="1"/>
            <a:r>
              <a:rPr lang="pl-PL" dirty="0"/>
              <a:t>Oświadczam, że dach budynku mieszkalnego lub niemieszkalnego, na którym będzie montowana instalacja OZE, nie jest pokryty eternitem (azbestem), </a:t>
            </a:r>
            <a:r>
              <a:rPr lang="pl-PL" dirty="0" err="1"/>
              <a:t>onduliną</a:t>
            </a:r>
            <a:r>
              <a:rPr lang="pl-PL" dirty="0"/>
              <a:t>, poliwęglanem, pleksiglasem, polipropylenem, słomą – </a:t>
            </a:r>
            <a:r>
              <a:rPr lang="pl-PL" b="1" u="sng" dirty="0"/>
              <a:t>dotyczy zakresu wniosku, gdzie występuje instalacja fotowoltaiczna</a:t>
            </a:r>
            <a:r>
              <a:rPr lang="pl-PL" dirty="0"/>
              <a:t>.</a:t>
            </a:r>
          </a:p>
          <a:p>
            <a:pPr marL="0" indent="0">
              <a:buNone/>
            </a:pPr>
            <a:endParaRPr lang="pl-PL" dirty="0"/>
          </a:p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3655362481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deklaracji udziału w projekcie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zawartości 4">
            <a:extLst>
              <a:ext uri="{FF2B5EF4-FFF2-40B4-BE49-F238E27FC236}">
                <a16:creationId xmlns:a16="http://schemas.microsoft.com/office/drawing/2014/main" xmlns="" id="{FF98DDC9-D16A-4C58-802E-5A9E4B656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50541"/>
            <a:ext cx="8596668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l-PL" dirty="0"/>
              <a:t>Część VII –Pozostałe oświadczenia dotyczące udziału w projekcie :</a:t>
            </a:r>
          </a:p>
          <a:p>
            <a:r>
              <a:rPr lang="pl-PL" dirty="0"/>
              <a:t>Oświadczenia obowiązkowe:</a:t>
            </a:r>
          </a:p>
          <a:p>
            <a:pPr lvl="1"/>
            <a:r>
              <a:rPr lang="pl-PL" dirty="0"/>
              <a:t>Oświadczenie o zapoznaniu się z regulaminem</a:t>
            </a:r>
          </a:p>
          <a:p>
            <a:pPr lvl="1"/>
            <a:r>
              <a:rPr lang="pl-PL" dirty="0"/>
              <a:t>Oświadczenie że złożenie Deklaracji udziału w Projekcie nie gwarantuje mi udziału w Projekcie.</a:t>
            </a:r>
          </a:p>
          <a:p>
            <a:pPr lvl="1"/>
            <a:r>
              <a:rPr lang="pl-PL" dirty="0"/>
              <a:t>Oświadczenie że podpisanie umowy z Wykonawcą Instalacji OZE możliwe jest dopiero po podpisaniu z Grantodawcą Umowy o powierzenie grantu.</a:t>
            </a:r>
          </a:p>
          <a:p>
            <a:pPr lvl="1"/>
            <a:r>
              <a:rPr lang="pl-PL" dirty="0"/>
              <a:t>Oświadczenie że konieczne jest pokrycie kosztu zakupu i montażu instalacji OZE ze środków własnych, zanim złożę wniosek o wypłatę grantu.</a:t>
            </a:r>
          </a:p>
          <a:p>
            <a:pPr lvl="1"/>
            <a:r>
              <a:rPr lang="pl-PL" dirty="0"/>
              <a:t>Oświadczenie że konieczne poniesienie przez Grantobiorcę 15% kosztów kwalifikowanych oraz całości kosztów niekwalifikowanych, jeśli wystąpią</a:t>
            </a:r>
          </a:p>
          <a:p>
            <a:pPr lvl="1"/>
            <a:endParaRPr lang="pl-PL" dirty="0"/>
          </a:p>
          <a:p>
            <a:pPr lvl="1"/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578167831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Ankiety instalacji OZE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1800" dirty="0"/>
              <a:t>Część I: Dane dotyczące budynku i osób zamieszkujących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8366F1E0-0B97-4C77-ADD3-3121D0C248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334" y="2541866"/>
            <a:ext cx="7628716" cy="3266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490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Ankiety instalacji OZE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1800" dirty="0"/>
              <a:t>Część II</a:t>
            </a:r>
            <a:r>
              <a:rPr lang="pl-PL" dirty="0"/>
              <a:t>: Instalacja fotowoltaiczna</a:t>
            </a:r>
            <a:br>
              <a:rPr lang="pl-PL" dirty="0"/>
            </a:br>
            <a:r>
              <a:rPr lang="pl-PL" dirty="0"/>
              <a:t>Należy wypełnić jeśli wniosek dotyczy instalacji fotowoltaicznej lub jest w budynku instalacja fotowoltaiczna</a:t>
            </a:r>
            <a:endParaRPr lang="pl-PL" sz="1800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8639B3E7-5756-4799-B409-3D40840CE4E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55977"/>
          <a:stretch/>
        </p:blipFill>
        <p:spPr>
          <a:xfrm>
            <a:off x="909271" y="3088820"/>
            <a:ext cx="8185778" cy="238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655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Ankiety instalacji OZE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1800" dirty="0"/>
              <a:t>Część II</a:t>
            </a:r>
            <a:r>
              <a:rPr lang="pl-PL" dirty="0"/>
              <a:t>: Instalacja fotowoltaiczna</a:t>
            </a:r>
            <a:br>
              <a:rPr lang="pl-PL" dirty="0"/>
            </a:br>
            <a:r>
              <a:rPr lang="pl-PL" dirty="0"/>
              <a:t>Należy wypełnić jeśli wniosek dotyczy instalacji fotowoltaicznej lub jest w budynku instalacja fotowoltaiczna</a:t>
            </a:r>
            <a:endParaRPr lang="pl-PL" sz="1800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raz 4">
            <a:extLst>
              <a:ext uri="{FF2B5EF4-FFF2-40B4-BE49-F238E27FC236}">
                <a16:creationId xmlns:a16="http://schemas.microsoft.com/office/drawing/2014/main" xmlns="" id="{8639B3E7-5756-4799-B409-3D40840CE4E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2790"/>
          <a:stretch/>
        </p:blipFill>
        <p:spPr>
          <a:xfrm>
            <a:off x="860763" y="3007431"/>
            <a:ext cx="7631828" cy="289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93358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Ankiety instalacji OZE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1800" dirty="0"/>
              <a:t>Część III</a:t>
            </a:r>
            <a:r>
              <a:rPr lang="pl-PL" dirty="0"/>
              <a:t>: Pompa ciepła c.o. oraz c.w.u.</a:t>
            </a:r>
            <a:br>
              <a:rPr lang="pl-PL" dirty="0"/>
            </a:br>
            <a:r>
              <a:rPr lang="pl-PL" dirty="0"/>
              <a:t>Dotyczy wyłącznie wniosków, które obejmują zakresem pompę ciepła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E4F1831D-A361-46F6-AAFE-8799991F552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40860"/>
          <a:stretch/>
        </p:blipFill>
        <p:spPr>
          <a:xfrm>
            <a:off x="677334" y="2965724"/>
            <a:ext cx="8210550" cy="21293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23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Ankiety instalacji OZE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1800" dirty="0"/>
              <a:t>Część III</a:t>
            </a:r>
            <a:r>
              <a:rPr lang="pl-PL" dirty="0"/>
              <a:t>: Pompa ciepła c.o. oraz c.w.u.</a:t>
            </a:r>
            <a:br>
              <a:rPr lang="pl-PL" dirty="0"/>
            </a:br>
            <a:r>
              <a:rPr lang="pl-PL" dirty="0"/>
              <a:t>Dotyczy wyłącznie wniosków, które obejmują zakresem pompę ciepła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Obraz 3">
            <a:extLst>
              <a:ext uri="{FF2B5EF4-FFF2-40B4-BE49-F238E27FC236}">
                <a16:creationId xmlns:a16="http://schemas.microsoft.com/office/drawing/2014/main" xmlns="" id="{E4F1831D-A361-46F6-AAFE-8799991F552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7466"/>
          <a:stretch/>
        </p:blipFill>
        <p:spPr>
          <a:xfrm>
            <a:off x="677334" y="3135752"/>
            <a:ext cx="8210550" cy="15314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722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Sposób i zasady wypełnienia Ankiety instalacji OZE</a:t>
            </a:r>
          </a:p>
        </p:txBody>
      </p:sp>
      <p:sp>
        <p:nvSpPr>
          <p:cNvPr id="3" name="Podtytuł 2">
            <a:extLst>
              <a:ext uri="{FF2B5EF4-FFF2-40B4-BE49-F238E27FC236}">
                <a16:creationId xmlns:a16="http://schemas.microsoft.com/office/drawing/2014/main" xmlns="" id="{BE6B22AE-1363-4F98-A75B-3E176513F8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l-PL" sz="1800" dirty="0"/>
              <a:t>Część IV</a:t>
            </a:r>
            <a:r>
              <a:rPr lang="pl-PL" dirty="0"/>
              <a:t>: Magazyn energii </a:t>
            </a:r>
            <a:br>
              <a:rPr lang="pl-PL" dirty="0"/>
            </a:br>
            <a:r>
              <a:rPr lang="pl-PL" dirty="0"/>
              <a:t>Należy wypełnić jeśli w budynku istnieje magazyn energii</a:t>
            </a:r>
            <a:endParaRPr lang="pl-PL" sz="1800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az 5">
            <a:extLst>
              <a:ext uri="{FF2B5EF4-FFF2-40B4-BE49-F238E27FC236}">
                <a16:creationId xmlns:a16="http://schemas.microsoft.com/office/drawing/2014/main" xmlns="" id="{0DAF67E9-7590-4421-BB96-5DE13DA85A7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7334" y="2892250"/>
            <a:ext cx="8201025" cy="167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608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l-PL" b="1" dirty="0"/>
              <a:t>Pytania i odpowiedzi</a:t>
            </a:r>
            <a:br>
              <a:rPr lang="pl-PL" b="1" dirty="0"/>
            </a:br>
            <a:endParaRPr lang="pl-PL" sz="3600" b="1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xmlns="" id="{CC20E52C-B8D3-4D16-A7E4-7C29626BC04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l-PL" dirty="0"/>
              <a:t>CZĘŚĆ II</a:t>
            </a:r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604068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>
            <a:extLst>
              <a:ext uri="{FF2B5EF4-FFF2-40B4-BE49-F238E27FC236}">
                <a16:creationId xmlns:a16="http://schemas.microsoft.com/office/drawing/2014/main" xmlns="" id="{647AA3F8-9190-4D77-9058-570D05CAC2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5" y="2051643"/>
            <a:ext cx="8596668" cy="1298377"/>
          </a:xfrm>
        </p:spPr>
        <p:txBody>
          <a:bodyPr>
            <a:noAutofit/>
          </a:bodyPr>
          <a:lstStyle/>
          <a:p>
            <a:r>
              <a:rPr lang="pl-PL" b="1" dirty="0"/>
              <a:t>DZIĘKUJEMY ZA UWAGĘ</a:t>
            </a:r>
            <a:br>
              <a:rPr lang="pl-PL" b="1" dirty="0"/>
            </a:br>
            <a:endParaRPr lang="pl-PL" sz="3600" b="1" dirty="0"/>
          </a:p>
        </p:txBody>
      </p:sp>
      <p:sp>
        <p:nvSpPr>
          <p:cNvPr id="4" name="Symbol zastępczy tekstu 3">
            <a:extLst>
              <a:ext uri="{FF2B5EF4-FFF2-40B4-BE49-F238E27FC236}">
                <a16:creationId xmlns:a16="http://schemas.microsoft.com/office/drawing/2014/main" xmlns="" id="{CC20E52C-B8D3-4D16-A7E4-7C29626BC0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7334" y="2843784"/>
            <a:ext cx="8596668" cy="1958848"/>
          </a:xfrm>
        </p:spPr>
        <p:txBody>
          <a:bodyPr>
            <a:normAutofit fontScale="25000" lnSpcReduction="20000"/>
          </a:bodyPr>
          <a:lstStyle/>
          <a:p>
            <a:r>
              <a:rPr lang="pl-PL" sz="8000" b="1" dirty="0"/>
              <a:t>Operator projektu:</a:t>
            </a:r>
          </a:p>
          <a:p>
            <a:r>
              <a:rPr lang="pl-PL" sz="8000" b="1" dirty="0"/>
              <a:t>ATsys.pl Sp. z.o.o. Spółka Komandytowa</a:t>
            </a:r>
          </a:p>
          <a:p>
            <a:r>
              <a:rPr lang="pl-PL" sz="8000" b="1" dirty="0"/>
              <a:t>E-mail: </a:t>
            </a:r>
          </a:p>
          <a:p>
            <a:r>
              <a:rPr lang="pl-PL" sz="8000" b="1" dirty="0">
                <a:hlinkClick r:id="rId3"/>
              </a:rPr>
              <a:t>ozetychy@niskaemisja.pl</a:t>
            </a:r>
            <a:endParaRPr lang="pl-PL" sz="8000" b="1" dirty="0"/>
          </a:p>
          <a:p>
            <a:endParaRPr lang="pl-PL" sz="8000" b="1" dirty="0"/>
          </a:p>
          <a:p>
            <a:r>
              <a:rPr lang="pl-PL" sz="8000" b="1" dirty="0"/>
              <a:t>Numer infolinii: 32 433 42 43</a:t>
            </a:r>
          </a:p>
          <a:p>
            <a:r>
              <a:rPr lang="pl-PL" sz="8000" b="1"/>
              <a:t>Adres Punktu </a:t>
            </a:r>
            <a:r>
              <a:rPr lang="pl-PL" sz="8000" b="1" dirty="0"/>
              <a:t>Obsługi Grantobiorców:</a:t>
            </a:r>
          </a:p>
          <a:p>
            <a:r>
              <a:rPr lang="pl-PL" sz="8000" b="1" dirty="0">
                <a:solidFill>
                  <a:schemeClr val="accent1"/>
                </a:solidFill>
              </a:rPr>
              <a:t>POG Tychy – ul. Grota Roweckiego 42-44, pok. 308</a:t>
            </a:r>
            <a:endParaRPr lang="pl-PL" sz="8000" b="1" dirty="0"/>
          </a:p>
          <a:p>
            <a:endParaRPr lang="pl-PL" sz="8000" b="1" dirty="0"/>
          </a:p>
          <a:p>
            <a:endParaRPr lang="pl-PL" dirty="0"/>
          </a:p>
        </p:txBody>
      </p:sp>
      <p:pic>
        <p:nvPicPr>
          <p:cNvPr id="1028" name="Picture 4" descr="Logotypy">
            <a:extLst>
              <a:ext uri="{FF2B5EF4-FFF2-40B4-BE49-F238E27FC236}">
                <a16:creationId xmlns:a16="http://schemas.microsoft.com/office/drawing/2014/main" xmlns="" id="{137A43D6-1208-47F5-BBE0-03C5E4874E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334" y="5900167"/>
            <a:ext cx="7033846" cy="742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5860061"/>
      </p:ext>
    </p:extLst>
  </p:cSld>
  <p:clrMapOvr>
    <a:masterClrMapping/>
  </p:clrMapOvr>
</p:sld>
</file>

<file path=ppt/theme/theme1.xml><?xml version="1.0" encoding="utf-8"?>
<a:theme xmlns:a="http://schemas.openxmlformats.org/drawingml/2006/main" name="Faseta">
  <a:themeElements>
    <a:clrScheme name="Niestandardowy 3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7674D"/>
      </a:accent1>
      <a:accent2>
        <a:srgbClr val="0B9B74"/>
      </a:accent2>
      <a:accent3>
        <a:srgbClr val="387025"/>
      </a:accent3>
      <a:accent4>
        <a:srgbClr val="54A838"/>
      </a:accent4>
      <a:accent5>
        <a:srgbClr val="7CCA62"/>
      </a:accent5>
      <a:accent6>
        <a:srgbClr val="A5C249"/>
      </a:accent6>
      <a:hlink>
        <a:srgbClr val="054D39"/>
      </a:hlink>
      <a:folHlink>
        <a:srgbClr val="29541B"/>
      </a:folHlink>
    </a:clrScheme>
    <a:fontScheme name="Niestandardowy 3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492</TotalTime>
  <Words>4417</Words>
  <Application>Microsoft Office PowerPoint</Application>
  <PresentationFormat>Niestandardowy</PresentationFormat>
  <Paragraphs>484</Paragraphs>
  <Slides>66</Slides>
  <Notes>66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66</vt:i4>
      </vt:variant>
    </vt:vector>
  </HeadingPairs>
  <TitlesOfParts>
    <vt:vector size="67" baseType="lpstr">
      <vt:lpstr>Faseta</vt:lpstr>
      <vt:lpstr>Postaw na OZE – rozwój energetyki rozproszonej opartej o odnawialne źródła energii na terenie Gmin Partnerskich Tychy i Wyry</vt:lpstr>
      <vt:lpstr>Plan prezentacji</vt:lpstr>
      <vt:lpstr>Plan prezentacji</vt:lpstr>
      <vt:lpstr>CZĘŚĆ I</vt:lpstr>
      <vt:lpstr>Podstawowe założenia projektu</vt:lpstr>
      <vt:lpstr>Podstawowe założenia projektu Wysokość dofinansowania</vt:lpstr>
      <vt:lpstr>Podstawowe założenia projektu Wysokość dofinansowania</vt:lpstr>
      <vt:lpstr>Podstawowe założenia projektu Wysokość dofinansowania</vt:lpstr>
      <vt:lpstr>Podstawowe założenia projektu Wysokość dofinansowania</vt:lpstr>
      <vt:lpstr>Podstawowe założenia projektu Liczba wniosków, która otrzyma dofinansowanie</vt:lpstr>
      <vt:lpstr>Najważniejsze definicje</vt:lpstr>
      <vt:lpstr>Najważniejsze definicje</vt:lpstr>
      <vt:lpstr>Najważniejsze definicje</vt:lpstr>
      <vt:lpstr>Najważniejsze definicje</vt:lpstr>
      <vt:lpstr>Najważniejsze definicje</vt:lpstr>
      <vt:lpstr>Najważniejsze definicje</vt:lpstr>
      <vt:lpstr>Najważniejsze definicje</vt:lpstr>
      <vt:lpstr>Najważniejsze definicje</vt:lpstr>
      <vt:lpstr>Najważniejsze definicje</vt:lpstr>
      <vt:lpstr>Podstawowe założenia dotyczące harmonogramu projektu</vt:lpstr>
      <vt:lpstr>Podstawowe założenia dotyczące harmonogramu projektu</vt:lpstr>
      <vt:lpstr>Zasady prowadzenia naboru</vt:lpstr>
      <vt:lpstr>Zasady prowadzenia naboru</vt:lpstr>
      <vt:lpstr>Zasady prowadzenia naboru</vt:lpstr>
      <vt:lpstr>Zasady prowadzenia naboru</vt:lpstr>
      <vt:lpstr>Zasady prowadzenia naboru</vt:lpstr>
      <vt:lpstr>Zasady prowadzenia naboru Kryteria oceny formalnej wniosków </vt:lpstr>
      <vt:lpstr>Zasady prowadzenia naboru Kryteria oceny formalnej wniosków </vt:lpstr>
      <vt:lpstr>Zasady prowadzenia naboru Kryteria oceny merytorycznej wniosków </vt:lpstr>
      <vt:lpstr>Zasady prowadzenia naboru Kryteria oceny merytorycznej wniosków </vt:lpstr>
      <vt:lpstr>Zasady prowadzenia naboru Kryteria oceny merytorycznej wniosków </vt:lpstr>
      <vt:lpstr>Zasady prowadzenia naboru Odwołanie od wyników oceny </vt:lpstr>
      <vt:lpstr>Zasady realizacji inwestycji</vt:lpstr>
      <vt:lpstr>Zasady realizacji inwestycji</vt:lpstr>
      <vt:lpstr>Zasady realizacji inwestycji</vt:lpstr>
      <vt:lpstr>Zasady realizacji inwestycji</vt:lpstr>
      <vt:lpstr>Zasady realizacji inwestycji</vt:lpstr>
      <vt:lpstr>Zasady związane z rozliczeniem grantu</vt:lpstr>
      <vt:lpstr>Zasady związane z rozliczeniem grantu</vt:lpstr>
      <vt:lpstr>Ważne założenia dotyczące projektu</vt:lpstr>
      <vt:lpstr>Ważne założenia dotyczące projektu</vt:lpstr>
      <vt:lpstr>Ważne założenia dotyczące projektu</vt:lpstr>
      <vt:lpstr>Ważne założenia dotyczące projektu</vt:lpstr>
      <vt:lpstr>Ważne założenia dotyczące projektu</vt:lpstr>
      <vt:lpstr>Pytania i odpowiedzi </vt:lpstr>
      <vt:lpstr>DZIĘKUJEMY ZA UWAGĘ </vt:lpstr>
      <vt:lpstr>CZĘŚĆ II</vt:lpstr>
      <vt:lpstr>Plan prezentacji</vt:lpstr>
      <vt:lpstr>Dokumenty niezbędne do złożenia w ramach naboru deklaracji</vt:lpstr>
      <vt:lpstr>Sposób i zasady wypełnienia deklaracji udziału w projekcie</vt:lpstr>
      <vt:lpstr>Sposób i zasady wypełnienia deklaracji udziału w projekcie</vt:lpstr>
      <vt:lpstr>Sposób i zasady wypełnienia deklaracji udziału w projekcie</vt:lpstr>
      <vt:lpstr>Sposób i zasady wypełnienia deklaracji udziału w projekcie</vt:lpstr>
      <vt:lpstr>Sposób i zasady wypełnienia deklaracji udziału w projekcie</vt:lpstr>
      <vt:lpstr>Sposób i zasady wypełnienia deklaracji udziału w projekcie</vt:lpstr>
      <vt:lpstr>Sposób i zasady wypełnienia deklaracji udziału w projekcie</vt:lpstr>
      <vt:lpstr>Sposób i zasady wypełnienia deklaracji udziału w projekcie</vt:lpstr>
      <vt:lpstr>Sposób i zasady wypełnienia deklaracji udziału w projekcie</vt:lpstr>
      <vt:lpstr>Sposób i zasady wypełnienia Ankiety instalacji OZE</vt:lpstr>
      <vt:lpstr>Sposób i zasady wypełnienia Ankiety instalacji OZE</vt:lpstr>
      <vt:lpstr>Sposób i zasady wypełnienia Ankiety instalacji OZE</vt:lpstr>
      <vt:lpstr>Sposób i zasady wypełnienia Ankiety instalacji OZE</vt:lpstr>
      <vt:lpstr>Sposób i zasady wypełnienia Ankiety instalacji OZE</vt:lpstr>
      <vt:lpstr>Sposób i zasady wypełnienia Ankiety instalacji OZE</vt:lpstr>
      <vt:lpstr>Pytania i odpowiedzi </vt:lpstr>
      <vt:lpstr>DZIĘKUJEMY ZA UWAGĘ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Postaw na OZE – rozwój energetyki rozproszonej opartej o odnawialne źródła energii na terenie Gmin Partnerskich Tychy i Wyry</dc:title>
  <dc:creator>Katarzyna</dc:creator>
  <cp:lastModifiedBy>rszromczyk</cp:lastModifiedBy>
  <cp:revision>37</cp:revision>
  <dcterms:created xsi:type="dcterms:W3CDTF">2025-03-04T14:55:59Z</dcterms:created>
  <dcterms:modified xsi:type="dcterms:W3CDTF">2025-03-13T16:22:22Z</dcterms:modified>
</cp:coreProperties>
</file>